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0"/>
  </p:notesMasterIdLst>
  <p:handoutMasterIdLst>
    <p:handoutMasterId r:id="rId31"/>
  </p:handoutMasterIdLst>
  <p:sldIdLst>
    <p:sldId id="256" r:id="rId2"/>
    <p:sldId id="316" r:id="rId3"/>
    <p:sldId id="257" r:id="rId4"/>
    <p:sldId id="296" r:id="rId5"/>
    <p:sldId id="259" r:id="rId6"/>
    <p:sldId id="317" r:id="rId7"/>
    <p:sldId id="294" r:id="rId8"/>
    <p:sldId id="299" r:id="rId9"/>
    <p:sldId id="300" r:id="rId10"/>
    <p:sldId id="302" r:id="rId11"/>
    <p:sldId id="304" r:id="rId12"/>
    <p:sldId id="307" r:id="rId13"/>
    <p:sldId id="309" r:id="rId14"/>
    <p:sldId id="310" r:id="rId15"/>
    <p:sldId id="318" r:id="rId16"/>
    <p:sldId id="315" r:id="rId17"/>
    <p:sldId id="319" r:id="rId18"/>
    <p:sldId id="267" r:id="rId19"/>
    <p:sldId id="268" r:id="rId20"/>
    <p:sldId id="312" r:id="rId21"/>
    <p:sldId id="313" r:id="rId22"/>
    <p:sldId id="297" r:id="rId23"/>
    <p:sldId id="298" r:id="rId24"/>
    <p:sldId id="303" r:id="rId25"/>
    <p:sldId id="305" r:id="rId26"/>
    <p:sldId id="314" r:id="rId27"/>
    <p:sldId id="306" r:id="rId28"/>
    <p:sldId id="295" r:id="rId2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BEC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280" autoAdjust="0"/>
    <p:restoredTop sz="75074" autoAdjust="0"/>
  </p:normalViewPr>
  <p:slideViewPr>
    <p:cSldViewPr snapToGrid="0">
      <p:cViewPr varScale="1">
        <p:scale>
          <a:sx n="69" d="100"/>
          <a:sy n="69" d="100"/>
        </p:scale>
        <p:origin x="747" y="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EB4915D-FBB9-C34F-896A-85F3E7E8FB9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R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9F0947B-6219-8648-B898-CB8D601F79A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70F716-410A-A54A-8F98-B0E52D6A559C}" type="datetimeFigureOut">
              <a:rPr lang="en-RU" smtClean="0"/>
              <a:t>03/23/2024</a:t>
            </a:fld>
            <a:endParaRPr lang="en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70DA14-315A-E241-9443-CF16C3507BF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A027F8-465E-3844-B109-5A0A2ACF652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FC2E3C-935E-464B-A11B-CA5EFFF394FC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73402728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R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344C1D-7E01-1847-9C7D-D045223BB03C}" type="datetimeFigureOut">
              <a:rPr lang="en-RU" smtClean="0"/>
              <a:t>03/23/2024</a:t>
            </a:fld>
            <a:endParaRPr lang="en-R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R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EA287C-F450-484E-9FD5-FC6D729DAEC8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93003405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algn="just">
              <a:spcBef>
                <a:spcPts val="0"/>
              </a:spcBef>
              <a:spcAft>
                <a:spcPts val="800"/>
              </a:spcAft>
            </a:pP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Здравствуйте уважаемые члены комиссии, я студент группы ИУ4-41М Кутаев Кирилл</a:t>
            </a:r>
            <a:endParaRPr lang="ru-RU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just">
              <a:spcBef>
                <a:spcPts val="0"/>
              </a:spcBef>
              <a:spcAft>
                <a:spcPts val="800"/>
              </a:spcAft>
            </a:pP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Представляю вашему вниманию выпускную квалификационную работу магистра на тему: «Разработка эмулятора ядра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MIPS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с использованием современных средств и методов проектирования ПО»</a:t>
            </a:r>
            <a:endParaRPr lang="ru-RU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87C-F450-484E-9FD5-FC6D729DAEC8}" type="slidenum">
              <a:rPr lang="en-RU" smtClean="0"/>
              <a:t>1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9682715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Для проведения исследования быстродействия средств проектирования ПО были выбраны 3 алгоритма, представленные на слайде. </a:t>
            </a:r>
            <a:r>
              <a:rPr lang="ru-RU" sz="2800" b="0" dirty="0">
                <a:latin typeface="Helvetica Neue" panose="02000503000000020004"/>
              </a:rPr>
              <a:t>Исследуемые алгоритмы содержат операции, которые вычислительное ядро в основном выполняет в процессе своей работы.</a:t>
            </a:r>
            <a:endParaRPr lang="ru-RU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87C-F450-484E-9FD5-FC6D729DAEC8}" type="slidenum">
              <a:rPr lang="en-RU" smtClean="0"/>
              <a:t>10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8843981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algn="just">
              <a:spcBef>
                <a:spcPts val="0"/>
              </a:spcBef>
              <a:spcAft>
                <a:spcPts val="800"/>
              </a:spcAft>
            </a:pP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Полученные результаты исследования коррелируют с результатами анализа средств проектирования ПО. Таким образом, </a:t>
            </a:r>
            <a:r>
              <a:rPr lang="ru-RU" sz="2800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д</a:t>
            </a:r>
            <a:r>
              <a:rPr lang="ru-RU" sz="2800" b="0" dirty="0"/>
              <a:t>ля разработки эмулятора ядра </a:t>
            </a:r>
            <a:r>
              <a:rPr lang="en-US" sz="2800" b="0" dirty="0"/>
              <a:t>MIPS </a:t>
            </a:r>
            <a:r>
              <a:rPr lang="ru-RU" sz="2800" b="0" dirty="0"/>
              <a:t>выбрано средство проектирования ПО </a:t>
            </a:r>
            <a:r>
              <a:rPr lang="en-US" sz="2800" b="0" dirty="0"/>
              <a:t>Rust</a:t>
            </a:r>
            <a:r>
              <a:rPr lang="ru-RU" sz="2800" b="0" dirty="0"/>
              <a:t>, показавшее высокое быстродействие по результатам проведенного исследования</a:t>
            </a:r>
          </a:p>
          <a:p>
            <a:endParaRPr lang="en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87C-F450-484E-9FD5-FC6D729DAEC8}" type="slidenum">
              <a:rPr lang="en-RU" smtClean="0"/>
              <a:t>11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7555676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Для разработки эмулятора ядра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MIPS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была спроектирована его архитектура, представленная на слайде. Также представлен алгоритм основного цикла 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работы эмулятора.</a:t>
            </a:r>
            <a:endParaRPr lang="ru-RU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ru-RU" sz="1200" dirty="0"/>
              <a:t>Объектно-ориентированная архитектура ПО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200" dirty="0"/>
              <a:t>Поддержка нативных и псевдо-инструкций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200" dirty="0"/>
              <a:t>Ветвление с учетом инструкции слота задержки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200" dirty="0"/>
              <a:t>Трассировка выполнения инструкций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200" dirty="0"/>
              <a:t>Пошаговое выполнение инструкций</a:t>
            </a:r>
          </a:p>
          <a:p>
            <a:endParaRPr lang="ru-RU" sz="1200" dirty="0"/>
          </a:p>
          <a:p>
            <a:endParaRPr lang="en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87C-F450-484E-9FD5-FC6D729DAEC8}" type="slidenum">
              <a:rPr lang="en-RU" smtClean="0"/>
              <a:t>12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42832713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algn="just">
              <a:spcBef>
                <a:spcPts val="0"/>
              </a:spcBef>
              <a:spcAft>
                <a:spcPts val="800"/>
              </a:spcAft>
            </a:pP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 результате был разработан прототип эмулятора ядра MIPS </a:t>
            </a:r>
            <a:r>
              <a:rPr lang="ru-R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Rush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на языке программирования </a:t>
            </a:r>
            <a:r>
              <a:rPr lang="ru-R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Rust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Он поддерживать архитектуру набора команд MIPS32, в нем реализовано 54 нативные и 74 псевдо-инструкции.</a:t>
            </a:r>
            <a:endParaRPr lang="ru-RU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87C-F450-484E-9FD5-FC6D729DAEC8}" type="slidenum">
              <a:rPr lang="en-RU" smtClean="0"/>
              <a:t>13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9719780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 данном слайде представлен пример эмуляции алгоритма поиска простых чисел методом перебора. Слева исходный код на Си, посередине результат его компиляции в ассемблерные инструкции, справа листинг запуска данного алгоритма в разработанном эмуляторе.</a:t>
            </a:r>
            <a:endParaRPr lang="en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87C-F450-484E-9FD5-FC6D729DAEC8}" type="slidenum">
              <a:rPr lang="en-RU" smtClean="0"/>
              <a:t>14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4181124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 данном слайде представлено сравнение реализации процессорной инструкции в нескольких эмуляторах. Таким образом, </a:t>
            </a: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</a:t>
            </a:r>
            <a:r>
              <a:rPr lang="ru-RU" b="0" dirty="0"/>
              <a:t>овременные средства проектирования ПО позволяют уменьшить количество строк кода, необходимых для описание программной сущности, таким образом снижая трудозатраты на реализацию ПО</a:t>
            </a:r>
          </a:p>
          <a:p>
            <a:endParaRPr lang="en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87C-F450-484E-9FD5-FC6D729DAEC8}" type="slidenum">
              <a:rPr lang="en-RU" smtClean="0"/>
              <a:t>15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5498379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Результаты проведенных испытаний показывают, что разработанный эмулятор ядра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MIPS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показывает наилучшее быстродействие по сравнению с аналогами</a:t>
            </a:r>
            <a:endParaRPr lang="en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87C-F450-484E-9FD5-FC6D729DAEC8}" type="slidenum">
              <a:rPr lang="en-RU" smtClean="0"/>
              <a:t>16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8633769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Результаты проведенных испытаний показывают, что разработанный эмулятор ядра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MIPS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показывает наилучшее быстродействие по сравнению с аналогами</a:t>
            </a:r>
            <a:endParaRPr lang="en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87C-F450-484E-9FD5-FC6D729DAEC8}" type="slidenum">
              <a:rPr lang="en-RU" smtClean="0"/>
              <a:t>17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55304152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Основные результаты работы:</a:t>
            </a:r>
            <a:endParaRPr lang="ru-RU" sz="1200" dirty="0"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514350" indent="-514350" algn="just">
              <a:buFont typeface="+mj-lt"/>
              <a:buAutoNum type="arabicPeriod"/>
            </a:pPr>
            <a:r>
              <a:rPr lang="ru-RU" sz="1200" dirty="0">
                <a:ea typeface="Helvetica Neue" panose="02000503000000020004" pitchFamily="2" charset="0"/>
                <a:cs typeface="Helvetica Neue" panose="02000503000000020004" pitchFamily="2" charset="0"/>
              </a:rPr>
              <a:t>Разработана методика исследования быстродействия современных средств проектирования ПО для разработки эмулятора встраиваемых систем, отличающейся от существующих стабильным окружением за счет применения контейнеризации в </a:t>
            </a:r>
            <a:r>
              <a:rPr lang="en-US" sz="1200" dirty="0">
                <a:ea typeface="Helvetica Neue" panose="02000503000000020004" pitchFamily="2" charset="0"/>
                <a:cs typeface="Helvetica Neue" panose="02000503000000020004" pitchFamily="2" charset="0"/>
              </a:rPr>
              <a:t>Docker</a:t>
            </a:r>
            <a:r>
              <a:rPr lang="ru-RU" sz="1200" dirty="0">
                <a:ea typeface="Helvetica Neue" panose="02000503000000020004" pitchFamily="2" charset="0"/>
                <a:cs typeface="Helvetica Neue" panose="02000503000000020004" pitchFamily="2" charset="0"/>
              </a:rPr>
              <a:t>.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ru-RU" sz="1200" dirty="0">
                <a:ea typeface="Helvetica Neue" panose="02000503000000020004" pitchFamily="2" charset="0"/>
                <a:cs typeface="Helvetica Neue" panose="02000503000000020004" pitchFamily="2" charset="0"/>
              </a:rPr>
              <a:t>Реализована разработанная методика исследования быстродействия современных средств проектирования ПО в виде программного комплекса «</a:t>
            </a:r>
            <a:r>
              <a:rPr lang="en-US" sz="1200" dirty="0">
                <a:ea typeface="Helvetica Neue" panose="02000503000000020004" pitchFamily="2" charset="0"/>
                <a:cs typeface="Helvetica Neue" panose="02000503000000020004" pitchFamily="2" charset="0"/>
              </a:rPr>
              <a:t>FPLB</a:t>
            </a:r>
            <a:r>
              <a:rPr lang="ru-RU" sz="1200" dirty="0">
                <a:ea typeface="Helvetica Neue" panose="02000503000000020004" pitchFamily="2" charset="0"/>
                <a:cs typeface="Helvetica Neue" panose="02000503000000020004" pitchFamily="2" charset="0"/>
              </a:rPr>
              <a:t>». Проведено исследование быстродействия современных средств проектирования ПО. Современные средства проектирования ПО </a:t>
            </a:r>
            <a:r>
              <a:rPr lang="en-US" sz="1200" dirty="0">
                <a:ea typeface="Helvetica Neue" panose="02000503000000020004" pitchFamily="2" charset="0"/>
                <a:cs typeface="Helvetica Neue" panose="02000503000000020004" pitchFamily="2" charset="0"/>
              </a:rPr>
              <a:t>Rust </a:t>
            </a:r>
            <a:r>
              <a:rPr lang="ru-RU" sz="1200" dirty="0">
                <a:ea typeface="Helvetica Neue" panose="02000503000000020004" pitchFamily="2" charset="0"/>
                <a:cs typeface="Helvetica Neue" panose="02000503000000020004" pitchFamily="2" charset="0"/>
              </a:rPr>
              <a:t>и </a:t>
            </a:r>
            <a:r>
              <a:rPr lang="en-US" sz="1200" dirty="0" err="1">
                <a:ea typeface="Helvetica Neue" panose="02000503000000020004" pitchFamily="2" charset="0"/>
                <a:cs typeface="Helvetica Neue" panose="02000503000000020004" pitchFamily="2" charset="0"/>
              </a:rPr>
              <a:t>Cython</a:t>
            </a:r>
            <a:r>
              <a:rPr lang="en-US" sz="1200" dirty="0"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ru-RU" sz="1200" dirty="0">
                <a:ea typeface="Helvetica Neue" panose="02000503000000020004" pitchFamily="2" charset="0"/>
                <a:cs typeface="Helvetica Neue" panose="02000503000000020004" pitchFamily="2" charset="0"/>
              </a:rPr>
              <a:t>показали высокое быстродействие.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ru-RU" sz="1200" dirty="0">
                <a:ea typeface="Helvetica Neue" panose="02000503000000020004" pitchFamily="2" charset="0"/>
                <a:cs typeface="Helvetica Neue" panose="02000503000000020004" pitchFamily="2" charset="0"/>
              </a:rPr>
              <a:t>Разработана архитектура эмулятора ядра </a:t>
            </a:r>
            <a:r>
              <a:rPr lang="en-US" sz="1200" dirty="0">
                <a:ea typeface="Helvetica Neue" panose="02000503000000020004" pitchFamily="2" charset="0"/>
                <a:cs typeface="Helvetica Neue" panose="02000503000000020004" pitchFamily="2" charset="0"/>
              </a:rPr>
              <a:t>MIPS</a:t>
            </a:r>
            <a:r>
              <a:rPr lang="ru-RU" sz="1200" dirty="0">
                <a:ea typeface="Helvetica Neue" panose="02000503000000020004" pitchFamily="2" charset="0"/>
                <a:cs typeface="Helvetica Neue" panose="02000503000000020004" pitchFamily="2" charset="0"/>
              </a:rPr>
              <a:t>. Реализован эмулятор ядра </a:t>
            </a:r>
            <a:r>
              <a:rPr lang="en-US" sz="1200" dirty="0">
                <a:ea typeface="Helvetica Neue" panose="02000503000000020004" pitchFamily="2" charset="0"/>
                <a:cs typeface="Helvetica Neue" panose="02000503000000020004" pitchFamily="2" charset="0"/>
              </a:rPr>
              <a:t>MIPS </a:t>
            </a:r>
            <a:r>
              <a:rPr lang="ru-RU" sz="1200" dirty="0">
                <a:ea typeface="Helvetica Neue" panose="02000503000000020004" pitchFamily="2" charset="0"/>
                <a:cs typeface="Helvetica Neue" panose="02000503000000020004" pitchFamily="2" charset="0"/>
              </a:rPr>
              <a:t>с использованием современного средства проектирования ПО </a:t>
            </a:r>
            <a:r>
              <a:rPr lang="en-US" sz="1200" dirty="0">
                <a:ea typeface="Helvetica Neue" panose="02000503000000020004" pitchFamily="2" charset="0"/>
                <a:cs typeface="Helvetica Neue" panose="02000503000000020004" pitchFamily="2" charset="0"/>
              </a:rPr>
              <a:t>Rust</a:t>
            </a:r>
            <a:r>
              <a:rPr lang="ru-RU" sz="1200" dirty="0">
                <a:ea typeface="Helvetica Neue" panose="02000503000000020004" pitchFamily="2" charset="0"/>
                <a:cs typeface="Helvetica Neue" panose="02000503000000020004" pitchFamily="2" charset="0"/>
              </a:rPr>
              <a:t>, который позволит повысить быстродействие выполнения эмулируемого ПО и снизить трудозатраты на реализацию составляющих эмулируемой системы.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ru-RU" sz="1200" dirty="0">
                <a:ea typeface="Helvetica Neue" panose="02000503000000020004" pitchFamily="2" charset="0"/>
                <a:cs typeface="Helvetica Neue" panose="02000503000000020004" pitchFamily="2" charset="0"/>
              </a:rPr>
              <a:t>Проведено испытание быстродействия эмуляторов ядра </a:t>
            </a:r>
            <a:r>
              <a:rPr lang="en-US" sz="1200" dirty="0">
                <a:ea typeface="Helvetica Neue" panose="02000503000000020004" pitchFamily="2" charset="0"/>
                <a:cs typeface="Helvetica Neue" panose="02000503000000020004" pitchFamily="2" charset="0"/>
              </a:rPr>
              <a:t>MIPS</a:t>
            </a:r>
            <a:r>
              <a:rPr lang="ru-RU" sz="1200" dirty="0">
                <a:ea typeface="Helvetica Neue" panose="02000503000000020004" pitchFamily="2" charset="0"/>
                <a:cs typeface="Helvetica Neue" panose="02000503000000020004" pitchFamily="2" charset="0"/>
              </a:rPr>
              <a:t> которое показало увеличение быстродействия на </a:t>
            </a:r>
            <a:r>
              <a:rPr lang="en-US" sz="1200" dirty="0">
                <a:ea typeface="Helvetica Neue" panose="02000503000000020004" pitchFamily="2" charset="0"/>
                <a:cs typeface="Helvetica Neue" panose="02000503000000020004" pitchFamily="2" charset="0"/>
              </a:rPr>
              <a:t>X </a:t>
            </a:r>
            <a:r>
              <a:rPr lang="ru-RU" sz="1200" dirty="0">
                <a:ea typeface="Helvetica Neue" panose="02000503000000020004" pitchFamily="2" charset="0"/>
                <a:cs typeface="Helvetica Neue" panose="02000503000000020004" pitchFamily="2" charset="0"/>
              </a:rPr>
              <a:t>раз. Проведен расчет и сравнение средних значений количества строк исходного кода одной функциональной точки ПО эмуляторов ядра </a:t>
            </a:r>
            <a:r>
              <a:rPr lang="en-US" sz="1200" dirty="0">
                <a:ea typeface="Helvetica Neue" panose="02000503000000020004" pitchFamily="2" charset="0"/>
                <a:cs typeface="Helvetica Neue" panose="02000503000000020004" pitchFamily="2" charset="0"/>
              </a:rPr>
              <a:t>MIPS</a:t>
            </a:r>
            <a:r>
              <a:rPr lang="ru-RU" sz="1200" dirty="0">
                <a:ea typeface="Helvetica Neue" panose="02000503000000020004" pitchFamily="2" charset="0"/>
                <a:cs typeface="Helvetica Neue" panose="02000503000000020004" pitchFamily="2" charset="0"/>
              </a:rPr>
              <a:t>, которое показало уменьшение трудозатрат на разработку ПО эмулятора при использовании средства проектирования ПО </a:t>
            </a:r>
            <a:r>
              <a:rPr lang="en-US" sz="1200" dirty="0">
                <a:ea typeface="Helvetica Neue" panose="02000503000000020004" pitchFamily="2" charset="0"/>
                <a:cs typeface="Helvetica Neue" panose="02000503000000020004" pitchFamily="2" charset="0"/>
              </a:rPr>
              <a:t>Rust</a:t>
            </a:r>
            <a:r>
              <a:rPr lang="ru-RU" sz="1200" dirty="0">
                <a:ea typeface="Helvetica Neue" panose="02000503000000020004" pitchFamily="2" charset="0"/>
                <a:cs typeface="Helvetica Neue" panose="02000503000000020004" pitchFamily="2" charset="0"/>
              </a:rPr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87C-F450-484E-9FD5-FC6D729DAEC8}" type="slidenum">
              <a:rPr lang="en-RU" smtClean="0"/>
              <a:t>18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48085234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За время обучения были выпущены публикации</a:t>
            </a:r>
            <a:endParaRPr lang="en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Из них несколько непосредственно по результатам проведенной работы </a:t>
            </a:r>
            <a:endParaRPr lang="en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87C-F450-484E-9FD5-FC6D729DAEC8}" type="slidenum">
              <a:rPr lang="en-RU" smtClean="0"/>
              <a:t>19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6029473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Цель работы заключается в </a:t>
            </a:r>
            <a:r>
              <a:rPr lang="ru-RU" sz="2000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и</a:t>
            </a:r>
            <a:r>
              <a:rPr lang="ru-RU" sz="2000" b="0" i="0" u="none" strike="noStrike" dirty="0">
                <a:solidFill>
                  <a:srgbClr val="000000"/>
                </a:solidFill>
                <a:effectLst/>
              </a:rPr>
              <a:t>сследовании современных средств и методов проектирования ПО, а также их применение для реализации эмулятора встраиваемых систем, позволяющего повысить быстродействие эмуляции ПО и уменьшить трудозатраты на реализацию составляющих эмулируемой системы</a:t>
            </a:r>
          </a:p>
          <a:p>
            <a:endParaRPr lang="ru-RU" sz="20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87C-F450-484E-9FD5-FC6D729DAEC8}" type="slidenum">
              <a:rPr lang="en-RU" smtClean="0"/>
              <a:t>2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39305258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87C-F450-484E-9FD5-FC6D729DAEC8}" type="slidenum">
              <a:rPr lang="en-RU" smtClean="0"/>
              <a:t>20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50348947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Благодарю за внимание. Доклад окончен, готов ответить на ваши вопросы.</a:t>
            </a:r>
          </a:p>
          <a:p>
            <a:endParaRPr lang="en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87C-F450-484E-9FD5-FC6D729DAEC8}" type="slidenum">
              <a:rPr lang="en-RU" smtClean="0"/>
              <a:t>21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79227036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Для проведения сравнительного анализа быстродействия языков программирования была разработана методика, которая позволяет проводить исследование в идентичных условиях. </a:t>
            </a:r>
            <a:endParaRPr lang="en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87C-F450-484E-9FD5-FC6D729DAEC8}" type="slidenum">
              <a:rPr lang="en-RU" smtClean="0"/>
              <a:t>22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28368910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 основе методики было разработано ПО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FPLB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для исследования быстродействия языков программирования. Его диаграмма классов представлена на слайде. </a:t>
            </a:r>
            <a:endParaRPr lang="en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87C-F450-484E-9FD5-FC6D729DAEC8}" type="slidenum">
              <a:rPr lang="en-RU" smtClean="0"/>
              <a:t>23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74759582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Полученные диаграммы представлены на слайде. на вертикальной оси отображается время, а на горизонтальной оси представлены языки программирования.</a:t>
            </a:r>
            <a:endParaRPr lang="en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87C-F450-484E-9FD5-FC6D729DAEC8}" type="slidenum">
              <a:rPr lang="en-RU" smtClean="0"/>
              <a:t>24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04229807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MIPS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представляет собой </a:t>
            </a:r>
            <a:r>
              <a:rPr lang="ru-RU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систему команд и микропроцессорных архитектур, построенных по принципу </a:t>
            </a:r>
            <a:r>
              <a:rPr lang="en-US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RISC </a:t>
            </a:r>
            <a:r>
              <a:rPr lang="ru-RU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систем. Применяется во встраиваемых системах различного назначения: промышленное, полиграфическое и телекоммуникационное оборудование,</a:t>
            </a:r>
            <a:r>
              <a:rPr lang="en-US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ru-RU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автомобили, игровые консоли. </a:t>
            </a:r>
          </a:p>
          <a:p>
            <a:endParaRPr lang="en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87C-F450-484E-9FD5-FC6D729DAEC8}" type="slidenum">
              <a:rPr lang="en-RU" smtClean="0"/>
              <a:t>25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37479119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Для проведения испытания быстродействия эмуляторов ядра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MIPS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была разработана методика. Также был составлен список существующих эмуляторов ядра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MIPS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 проведен их анализ. Для проведения каждого из испытаний в исходный код эмуляторов внедрена программная сущность измерения скорости.</a:t>
            </a:r>
            <a:endParaRPr lang="en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87C-F450-484E-9FD5-FC6D729DAEC8}" type="slidenum">
              <a:rPr lang="en-RU" smtClean="0"/>
              <a:t>26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41049955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Обоснование выбора архитектуры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MIPS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для реализации в эмуляторе являются низкие трудозатраты по сравнению с архитектурами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ARM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x86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А также распространенность на рынке встраиваемых систем.</a:t>
            </a:r>
            <a:endParaRPr lang="en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87C-F450-484E-9FD5-FC6D729DAEC8}" type="slidenum">
              <a:rPr lang="en-RU" smtClean="0"/>
              <a:t>27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10870510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algn="just">
              <a:spcBef>
                <a:spcPts val="0"/>
              </a:spcBef>
              <a:spcAft>
                <a:spcPts val="800"/>
              </a:spcAft>
            </a:pP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Эмулятор имитирует работу программной и аппаратной части вычислительной системы и ее окружения в другой вычислительной системе. Эмуляторы обладают широким спектром применения: отладка и подтверждение корректности выполнения ПО, сертификационные испытания, тестирование производительности, обратная разработка.</a:t>
            </a:r>
            <a:endParaRPr lang="ru-RU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87C-F450-484E-9FD5-FC6D729DAEC8}" type="slidenum">
              <a:rPr lang="en-RU" smtClean="0"/>
              <a:t>28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0599639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800" kern="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Увеличение интеграции встраиваемых систем во многие сферы промышленности и повседневной жизни привело к взрывному росту количества устройств и к расширению их функциональности. В процессе их разработки требуется проводить тестирование, отладку и динамический анализ ПО. Использование данных процессов является важным критерием для разработки надежных, отказоустойчивых и безопасных встраиваемых систем. Проводить эти процессы на разрабатываемом устройстве не всегда является возможным по ряду причин.</a:t>
            </a:r>
          </a:p>
          <a:p>
            <a:endParaRPr lang="ru-RU" sz="1800" kern="0" dirty="0">
              <a:effectLst/>
              <a:latin typeface="Calibri" panose="020F0502020204030204" pitchFamily="34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endParaRPr lang="ru-RU" sz="1800" kern="0" dirty="0">
              <a:effectLst/>
              <a:latin typeface="Calibri" panose="020F0502020204030204" pitchFamily="34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US" sz="1800" kern="0" dirty="0">
                <a:effectLst/>
                <a:latin typeface="Calibri" panose="020F0502020204030204" pitchFamily="34" charset="0"/>
                <a:ea typeface="Helvetica Neue" panose="02000503000000020004" pitchFamily="2" charset="0"/>
                <a:cs typeface="Helvetica Neue" panose="02000503000000020004" pitchFamily="2" charset="0"/>
              </a:rPr>
              <a:t>TODO </a:t>
            </a:r>
            <a:r>
              <a:rPr lang="ru-RU" sz="1800" kern="0" dirty="0">
                <a:effectLst/>
                <a:latin typeface="Calibri" panose="020F0502020204030204" pitchFamily="34" charset="0"/>
                <a:ea typeface="Helvetica Neue" panose="02000503000000020004" pitchFamily="2" charset="0"/>
                <a:cs typeface="Helvetica Neue" panose="02000503000000020004" pitchFamily="2" charset="0"/>
              </a:rPr>
              <a:t>можно вставить </a:t>
            </a:r>
            <a:r>
              <a:rPr lang="ru-RU" sz="1800" kern="0" dirty="0" err="1">
                <a:effectLst/>
                <a:latin typeface="Calibri" panose="020F0502020204030204" pitchFamily="34" charset="0"/>
                <a:ea typeface="Helvetica Neue" panose="02000503000000020004" pitchFamily="2" charset="0"/>
                <a:cs typeface="Helvetica Neue" panose="02000503000000020004" pitchFamily="2" charset="0"/>
              </a:rPr>
              <a:t>пикчу</a:t>
            </a:r>
            <a:r>
              <a:rPr lang="ru-RU" sz="1800" kern="0" dirty="0">
                <a:effectLst/>
                <a:latin typeface="Calibri" panose="020F0502020204030204" pitchFamily="34" charset="0"/>
                <a:ea typeface="Helvetica Neue" panose="02000503000000020004" pitchFamily="2" charset="0"/>
                <a:cs typeface="Helvetica Neue" panose="02000503000000020004" pitchFamily="2" charset="0"/>
              </a:rPr>
              <a:t> со структурой вычислительной системы, и подписать что вот эту часть можно эмулировать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87C-F450-484E-9FD5-FC6D729DAEC8}" type="slidenum">
              <a:rPr lang="en-RU" smtClean="0"/>
              <a:t>3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801245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0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Одним из способов решения данной проблемы является использование эмулятора.</a:t>
            </a:r>
            <a:endParaRPr lang="ru-RU" sz="20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ru-RU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Был проведен обзор и анализ существующих решений по эмуляции ядра </a:t>
            </a: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MIPS</a:t>
            </a:r>
            <a:r>
              <a:rPr lang="ru-RU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. </a:t>
            </a:r>
          </a:p>
          <a:p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Выявлено отсутствие решения, которое обладает характеристикой быстродействия и низкими трудозатратами </a:t>
            </a:r>
            <a:r>
              <a:rPr lang="ru-RU" sz="1800" b="0" i="0" u="none" strike="noStrike" dirty="0">
                <a:solidFill>
                  <a:srgbClr val="000000"/>
                </a:solidFill>
                <a:effectLst/>
              </a:rPr>
              <a:t>на реализацию составляющих эмулируемой системы</a:t>
            </a:r>
            <a:r>
              <a:rPr lang="ru-RU" sz="1800" b="0" i="0" u="none" strike="noStrike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+mn-cs"/>
              </a:rPr>
              <a:t>. 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Это связано с </a:t>
            </a:r>
            <a:r>
              <a:rPr lang="ru-RU" sz="2800" b="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</a:t>
            </a:r>
            <a:r>
              <a:rPr lang="ru-RU" sz="2800" b="0" dirty="0"/>
              <a:t>рименяемыми в существующих решениях средствами разработки ПО.</a:t>
            </a:r>
            <a:endParaRPr lang="ru-RU" sz="20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87C-F450-484E-9FD5-FC6D729DAEC8}" type="slidenum">
              <a:rPr lang="en-RU" smtClean="0"/>
              <a:t>4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4324642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Для решения данной проблемы был проведен обзор и анализ современных средств разработки ПО. </a:t>
            </a:r>
            <a:r>
              <a:rPr lang="ru-RU" sz="1800" b="0" dirty="0"/>
              <a:t>Для повышения быстродействия ПО можно использовать новые стремительно набирающие популярность средства разработки ПО, такие как </a:t>
            </a:r>
            <a:r>
              <a:rPr lang="en-US" sz="1800" b="0" dirty="0"/>
              <a:t>Rust, </a:t>
            </a:r>
            <a:r>
              <a:rPr lang="en-US" sz="1800" b="0" dirty="0" err="1"/>
              <a:t>Cython</a:t>
            </a:r>
            <a:r>
              <a:rPr lang="ru-RU" sz="1800" b="0" dirty="0"/>
              <a:t> и другие.</a:t>
            </a:r>
          </a:p>
          <a:p>
            <a:pPr marL="0" marR="0" algn="just">
              <a:spcBef>
                <a:spcPts val="0"/>
              </a:spcBef>
              <a:spcAft>
                <a:spcPts val="800"/>
              </a:spcAft>
            </a:pPr>
            <a:endParaRPr lang="ru-RU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87C-F450-484E-9FD5-FC6D729DAEC8}" type="slidenum">
              <a:rPr lang="en-RU" smtClean="0"/>
              <a:t>5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41077127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Для проведения оценки трудоемкости разработки использовался метод 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COCOMO 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2. Для обозреваемых современных средств проектирования ПО приведены средние</a:t>
            </a:r>
            <a:r>
              <a:rPr lang="ru-RU" sz="1800" kern="1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значения количества строк одной функциональной точки ПО. </a:t>
            </a:r>
            <a:r>
              <a:rPr lang="ru-RU" sz="1800" b="0" dirty="0"/>
              <a:t>Для снижения трудозатрат на разработку ПО предлагается использовать современные средства разработки ПО с наименьшими значениями количества строк исходного кода на одну функциональную точку.</a:t>
            </a:r>
          </a:p>
          <a:p>
            <a:pPr marL="0" marR="0" algn="just">
              <a:spcBef>
                <a:spcPts val="0"/>
              </a:spcBef>
              <a:spcAft>
                <a:spcPts val="800"/>
              </a:spcAft>
            </a:pPr>
            <a:endParaRPr lang="ru-RU" sz="1800" kern="100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87C-F450-484E-9FD5-FC6D729DAEC8}" type="slidenum">
              <a:rPr lang="en-RU" smtClean="0"/>
              <a:t>6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0302938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algn="just">
              <a:spcBef>
                <a:spcPts val="0"/>
              </a:spcBef>
              <a:spcAft>
                <a:spcPts val="800"/>
              </a:spcAft>
            </a:pPr>
            <a:r>
              <a:rPr lang="ru-RU" altLang="ru-RU" sz="1800" dirty="0">
                <a:latin typeface="Arial" panose="020B0604020202020204" pitchFamily="34" charset="0"/>
              </a:rPr>
              <a:t>Для достижения поставленной цели в работе сформулированы и решены следующие задачи: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ru-RU" sz="1800" dirty="0">
                <a:ea typeface="Helvetica Neue" panose="02000503000000020004" pitchFamily="2" charset="0"/>
                <a:cs typeface="Helvetica Neue" panose="02000503000000020004" pitchFamily="2" charset="0"/>
              </a:rPr>
              <a:t>Разработка методики исследования быстродействия средств проектирования ПО, отличающейся от существующих стабильным окружением, а также иерархическим дескриптором описания конфигурации. 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ru-RU" sz="1800" dirty="0">
                <a:ea typeface="Helvetica Neue" panose="02000503000000020004" pitchFamily="2" charset="0"/>
                <a:cs typeface="Helvetica Neue" panose="02000503000000020004" pitchFamily="2" charset="0"/>
              </a:rPr>
              <a:t>Реализация разработанной методики исследования быстродействия средств проектирования ПО в виде программного комплекса. Проведение исследований быстродействия современных средств проектирования ПО.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ru-RU" sz="1800" dirty="0">
                <a:ea typeface="Helvetica Neue" panose="02000503000000020004" pitchFamily="2" charset="0"/>
                <a:cs typeface="Helvetica Neue" panose="02000503000000020004" pitchFamily="2" charset="0"/>
              </a:rPr>
              <a:t>Разработка архитектуры эмулятора ядра </a:t>
            </a:r>
            <a:r>
              <a:rPr lang="en-US" sz="1800" dirty="0">
                <a:ea typeface="Helvetica Neue" panose="02000503000000020004" pitchFamily="2" charset="0"/>
                <a:cs typeface="Helvetica Neue" panose="02000503000000020004" pitchFamily="2" charset="0"/>
              </a:rPr>
              <a:t>MIPS</a:t>
            </a:r>
            <a:r>
              <a:rPr lang="ru-RU" sz="1800" dirty="0">
                <a:ea typeface="Helvetica Neue" panose="02000503000000020004" pitchFamily="2" charset="0"/>
                <a:cs typeface="Helvetica Neue" panose="02000503000000020004" pitchFamily="2" charset="0"/>
              </a:rPr>
              <a:t>. Реализация эмулятора ядра </a:t>
            </a:r>
            <a:r>
              <a:rPr lang="en-US" sz="1800" dirty="0">
                <a:ea typeface="Helvetica Neue" panose="02000503000000020004" pitchFamily="2" charset="0"/>
                <a:cs typeface="Helvetica Neue" panose="02000503000000020004" pitchFamily="2" charset="0"/>
              </a:rPr>
              <a:t>MIPS </a:t>
            </a:r>
            <a:r>
              <a:rPr lang="ru-RU" sz="1800" dirty="0">
                <a:ea typeface="Helvetica Neue" panose="02000503000000020004" pitchFamily="2" charset="0"/>
                <a:cs typeface="Helvetica Neue" panose="02000503000000020004" pitchFamily="2" charset="0"/>
              </a:rPr>
              <a:t>с использованием выбранных современных средств проектирования ПО.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ru-RU" sz="1800" dirty="0">
                <a:ea typeface="Helvetica Neue" panose="02000503000000020004" pitchFamily="2" charset="0"/>
                <a:cs typeface="Helvetica Neue" panose="02000503000000020004" pitchFamily="2" charset="0"/>
              </a:rPr>
              <a:t>Проведение испытаний быстродействия эмуляторов ядра </a:t>
            </a:r>
            <a:r>
              <a:rPr lang="en-US" sz="1800" dirty="0">
                <a:ea typeface="Helvetica Neue" panose="02000503000000020004" pitchFamily="2" charset="0"/>
                <a:cs typeface="Helvetica Neue" panose="02000503000000020004" pitchFamily="2" charset="0"/>
              </a:rPr>
              <a:t>MIPS </a:t>
            </a:r>
            <a:r>
              <a:rPr lang="ru-RU" sz="1800" dirty="0">
                <a:ea typeface="Helvetica Neue" panose="02000503000000020004" pitchFamily="2" charset="0"/>
                <a:cs typeface="Helvetica Neue" panose="02000503000000020004" pitchFamily="2" charset="0"/>
              </a:rPr>
              <a:t>для подтверждения эффективности разработанного решения. Проведение расчета для оценки трудозатрат.</a:t>
            </a:r>
          </a:p>
          <a:p>
            <a:pPr marL="0" marR="0" algn="just">
              <a:spcBef>
                <a:spcPts val="0"/>
              </a:spcBef>
              <a:spcAft>
                <a:spcPts val="800"/>
              </a:spcAft>
            </a:pPr>
            <a:endParaRPr lang="ru-RU" altLang="ru-RU" sz="1800" dirty="0">
              <a:latin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87C-F450-484E-9FD5-FC6D729DAEC8}" type="slidenum">
              <a:rPr lang="en-RU" smtClean="0"/>
              <a:t>7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7634070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 процессе исследования существующих решений по измерению быстродействия средств проектирования ПО было установлено, что не существует решения с возможностью снижения </a:t>
            </a:r>
            <a:r>
              <a:rPr lang="ru-RU" sz="2800" dirty="0"/>
              <a:t>влияния процессов, происходящих в ОС.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800" b="0" dirty="0"/>
              <a:t>Использование контейнеризации с помощью </a:t>
            </a:r>
            <a:r>
              <a:rPr lang="en-US" sz="2800" b="0" dirty="0"/>
              <a:t>Docker </a:t>
            </a:r>
            <a:r>
              <a:rPr lang="ru-RU" sz="2800" b="0" dirty="0"/>
              <a:t>позволит снизить систематическую погрешность вызываемую окружением, в котором проводится исследование. На слайде представлен предложенный алгоритм работы ПО.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87C-F450-484E-9FD5-FC6D729DAEC8}" type="slidenum">
              <a:rPr lang="en-RU" smtClean="0"/>
              <a:t>8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5151923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Также для эффективной конфигурации программного комплекса для исследования быстродействия ПО был разработан </a:t>
            </a:r>
            <a:r>
              <a:rPr lang="ru-RU" sz="1800" kern="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четырехуровневый иерархический дескриптор в нотации JSON.</a:t>
            </a:r>
            <a:endParaRPr lang="en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87C-F450-484E-9FD5-FC6D729DAEC8}" type="slidenum">
              <a:rPr lang="en-RU" smtClean="0"/>
              <a:t>9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3557186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59A24A-6DB1-4EAB-B024-9D7864B8D9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50F4B68F-898A-4F88-8E11-6DE7557A9E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BBE2642-7E6B-43AC-9974-F4957F6AE2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49B8D-C717-FB40-8C4E-BD086F389FF5}" type="datetime1">
              <a:rPr lang="ru-RU" smtClean="0"/>
              <a:t>23.03.2024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5D35859-9A95-4169-8FE1-C9220F3F0A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BB746B4-FE27-4E85-B5B8-6F0188181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630248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0A1DE84-3F62-4784-A51F-31F38405D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49F912EA-0093-4229-96DA-4A155548CA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39CD10D-773D-44C0-BEA2-DD0DFDE82B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7790D-FFAC-5F44-A8C4-EC2E2164A3DC}" type="datetime1">
              <a:rPr lang="ru-RU" smtClean="0"/>
              <a:t>23.03.2024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A291A88-E29A-45BB-BF0A-7494A75EC1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E9B0B5D-2A73-4649-B9AF-6835420FF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904322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742848D7-7859-4B5C-9B60-87363DEA8B2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05AD7F08-0A0F-40FC-9331-2B2ED29863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E9FE6EE-9DDD-4386-A4F4-20D22F6355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341A0-40B2-AC45-B64F-340B7C88EF7C}" type="datetime1">
              <a:rPr lang="ru-RU" smtClean="0"/>
              <a:t>23.03.2024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EDB2D81-B3F8-4FD9-82DF-28BABDF6BB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A250654-D5F1-446C-A7FF-498489B36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997725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8BED0C7-FDE4-4B8D-92EC-0104AC0FE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B9F0DA8-7E49-4E58-AA2E-E4E84B54A7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A63AA1B-FBF5-4E29-B463-82E1703791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C082E-14C7-0D4D-9FED-8B46EFD1D4D1}" type="datetime1">
              <a:rPr lang="ru-RU" smtClean="0"/>
              <a:t>23.03.2024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0D115A9-B536-4D4D-B442-A2E81C9C65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79ADAF8-DED8-4A89-8AB3-100BA7237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871640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9F325A0-6D32-48C4-A4FD-7610068B3D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411FC07-B74F-40C7-91A5-9FBDB8B288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65BB230-92FE-4233-AA37-EBC35A9BE1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2DB28-D253-F044-923D-BEB262C1D170}" type="datetime1">
              <a:rPr lang="ru-RU" smtClean="0"/>
              <a:t>23.03.2024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B938B24-2F35-4385-8AFD-27F44369F1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5FE53CA-A40D-44DF-87C5-8132B499E1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823575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4989615-E4DE-4441-9317-DF6566923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12A01E6-824B-4CE1-A601-2C78379A3A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3867BFC-AC32-4868-A149-44A926F770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8C6A31E-DDBE-4C6D-AE0D-E666714974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80C6B-99A3-C34E-BFB7-3DDCA6604EB2}" type="datetime1">
              <a:rPr lang="ru-RU" smtClean="0"/>
              <a:t>23.03.2024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03F0602-1301-4BC5-91C8-6E5EC9792C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31342D7-1023-4206-94FB-A672E0A2E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442183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7B30D47-E92F-486D-BCC3-87806A76C2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60E1E7B-F585-48B3-A8CB-CE8B76A4BD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844A65D-F14D-46A7-98CB-275E0F0240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4C4D175E-E241-4647-986E-D21A46A99BA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9F5040E3-D123-4ADA-A6A4-A1AE40662BB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AFA95BC7-AC53-462B-9FDF-E1333B0D23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928CE-B4EE-8A4B-BED9-37AFD8E01F06}" type="datetime1">
              <a:rPr lang="ru-RU" smtClean="0"/>
              <a:t>23.03.2024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AE4694F1-20EE-485F-95AB-B9AAE9512E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F1307868-0A8E-4FD8-A912-163231A4D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447123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B60C49D-0A28-4BC8-B76C-8B7B4D2CD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77A13E8C-3BB6-4F01-8A65-01586BA9DF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985D0-C1B6-374F-A798-32E4D666EDAA}" type="datetime1">
              <a:rPr lang="ru-RU" smtClean="0"/>
              <a:t>23.03.2024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338CBB26-72D4-4E10-9D38-4BB4BAF948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AF659874-AC18-4C25-A7A2-3D3EEF016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234863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683DAEDE-A62F-44C6-A982-826D9D5CEB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6D0E3-9B84-0E47-A123-FDD2FAE97398}" type="datetime1">
              <a:rPr lang="ru-RU" smtClean="0"/>
              <a:t>23.03.2024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20169CF8-5F1E-4960-A136-93F8F7BF42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732D088-ABC3-48C0-9580-055043A23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033564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096121C-3DD6-453F-889F-F945F62B66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E769A5D-E5BE-46DD-AE80-3F091BA974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11E2C59-6948-4E56-9462-E6686B9077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D3A138B-5C70-4FC4-A5E5-83AF5F546C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C5F5B-25AC-5141-A84C-002BC2E8628D}" type="datetime1">
              <a:rPr lang="ru-RU" smtClean="0"/>
              <a:t>23.03.2024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4D69365-938F-46EB-B8E3-3614B2B810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8B40247-A431-41FE-9371-59F73A286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770432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31DD540-6A16-48DE-A7FF-B16977A08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CE134CA4-E47A-4D63-8B40-8E6CA8838FE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CE3D8F9-BCF7-4D22-A8FA-38D615A8F2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EC97C3F-A146-4639-9092-9E0BC06C3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038F4-3FD1-5249-8FE0-C3294BD30713}" type="datetime1">
              <a:rPr lang="ru-RU" smtClean="0"/>
              <a:t>23.03.2024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B35E2BF-298C-4CD1-A737-C50F1D2079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7135FC0-1EAD-4290-B729-A666C60DA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412603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8B572B5-4242-47FB-B5A2-2ABBEF06ED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3831E18-07D5-44D7-A895-0F675FE19D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D5104FE-5283-4463-9DBE-EBFA20687A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B87344-6D54-E647-B5A2-7AB5D3AFE719}" type="datetime1">
              <a:rPr lang="ru-RU" smtClean="0"/>
              <a:t>23.03.2024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1D5FC6E-873D-435B-8BCC-0E4F873EC7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2251AE9-3CF2-4C72-A0D8-E576A1F1D1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53151" y="631687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8BF65D-6ED2-4CD5-9A43-7F793B06593C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471466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gif"/><Relationship Id="rId3" Type="http://schemas.openxmlformats.org/officeDocument/2006/relationships/image" Target="../media/image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jp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2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.png"/><Relationship Id="rId7" Type="http://schemas.openxmlformats.org/officeDocument/2006/relationships/image" Target="../media/image25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g"/><Relationship Id="rId5" Type="http://schemas.openxmlformats.org/officeDocument/2006/relationships/image" Target="../media/image23.jp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jp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28.png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1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jpg"/><Relationship Id="rId5" Type="http://schemas.openxmlformats.org/officeDocument/2006/relationships/image" Target="../media/image29.jpg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jpg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9.jp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D40161A-A435-4558-A00D-853AAC550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40675" y="1208636"/>
            <a:ext cx="10310648" cy="2107822"/>
          </a:xfrm>
        </p:spPr>
        <p:txBody>
          <a:bodyPr>
            <a:noAutofit/>
          </a:bodyPr>
          <a:lstStyle/>
          <a:p>
            <a:r>
              <a:rPr lang="ru-RU" sz="3600" dirty="0">
                <a:latin typeface="+mn-lt"/>
              </a:rPr>
              <a:t>Выпускная квалификационная</a:t>
            </a:r>
            <a:br>
              <a:rPr lang="ru-RU" sz="3600" dirty="0">
                <a:latin typeface="+mn-lt"/>
              </a:rPr>
            </a:br>
            <a:r>
              <a:rPr lang="ru-RU" sz="3600" dirty="0">
                <a:latin typeface="+mn-lt"/>
              </a:rPr>
              <a:t>работа магистра</a:t>
            </a:r>
            <a:br>
              <a:rPr lang="en-US" sz="3600" b="1" dirty="0">
                <a:latin typeface="+mn-lt"/>
              </a:rPr>
            </a:br>
            <a:r>
              <a:rPr lang="ru-RU" sz="3600" b="1" dirty="0">
                <a:latin typeface="+mn-lt"/>
              </a:rPr>
              <a:t>«Разработка эмулятора ядра MIPS с использованием современных средств и методов проектирования ПО»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E88DFE39-B174-4EC9-A856-DA948DC779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806" y="3861581"/>
            <a:ext cx="12076386" cy="2405576"/>
          </a:xfrm>
        </p:spPr>
        <p:txBody>
          <a:bodyPr>
            <a:normAutofit/>
          </a:bodyPr>
          <a:lstStyle/>
          <a:p>
            <a:r>
              <a:rPr lang="ru-RU" dirty="0"/>
              <a:t>Направление подготовки 11.04.03 </a:t>
            </a:r>
          </a:p>
          <a:p>
            <a:r>
              <a:rPr lang="ru-RU" dirty="0"/>
              <a:t>Проектирование и технология производства электронной аппаратуры</a:t>
            </a:r>
          </a:p>
          <a:p>
            <a:endParaRPr lang="ru-RU" dirty="0"/>
          </a:p>
          <a:p>
            <a:r>
              <a:rPr lang="ru-RU" dirty="0"/>
              <a:t>Выполнил</a:t>
            </a:r>
            <a:r>
              <a:rPr lang="en-US" dirty="0"/>
              <a:t>: </a:t>
            </a:r>
            <a:r>
              <a:rPr lang="ru-RU" dirty="0"/>
              <a:t>студент группы ИУ4-4</a:t>
            </a:r>
            <a:r>
              <a:rPr lang="en-US" dirty="0"/>
              <a:t>1</a:t>
            </a:r>
            <a:r>
              <a:rPr lang="ru-RU" dirty="0"/>
              <a:t>М Кутаев К.С.</a:t>
            </a:r>
          </a:p>
          <a:p>
            <a:r>
              <a:rPr lang="ru-RU" dirty="0"/>
              <a:t>Руководитель</a:t>
            </a:r>
            <a:r>
              <a:rPr lang="en-US" dirty="0"/>
              <a:t>:</a:t>
            </a:r>
            <a:r>
              <a:rPr lang="ru-RU" dirty="0"/>
              <a:t> к.т.н., доцент кафедры ИУ4 Гладких А.А.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A1AF2FA-DCC2-A142-819B-73443F2E20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3764" y="343195"/>
            <a:ext cx="1407867" cy="137418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881A0F7-57F2-E648-8B8B-63416FC46B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694" y="222340"/>
            <a:ext cx="1177074" cy="138894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027E6C6-CFF2-42DA-9602-6865D45BA1D7}"/>
              </a:ext>
            </a:extLst>
          </p:cNvPr>
          <p:cNvSpPr txBox="1"/>
          <p:nvPr/>
        </p:nvSpPr>
        <p:spPr>
          <a:xfrm>
            <a:off x="5362135" y="6365631"/>
            <a:ext cx="1467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Москва 2024</a:t>
            </a:r>
          </a:p>
        </p:txBody>
      </p:sp>
    </p:spTree>
    <p:extLst>
      <p:ext uri="{BB962C8B-B14F-4D97-AF65-F5344CB8AC3E}">
        <p14:creationId xmlns:p14="http://schemas.microsoft.com/office/powerpoint/2010/main" val="9728666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502563-780D-9A4C-8688-21BD4E6EF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10</a:t>
            </a:fld>
            <a:endParaRPr lang="ru-RU" dirty="0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5244247D-458B-804E-8660-B8C8BACFDC3F}"/>
              </a:ext>
            </a:extLst>
          </p:cNvPr>
          <p:cNvSpPr txBox="1">
            <a:spLocks/>
          </p:cNvSpPr>
          <p:nvPr/>
        </p:nvSpPr>
        <p:spPr>
          <a:xfrm>
            <a:off x="-1" y="-30660"/>
            <a:ext cx="12192001" cy="94120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+mn-lt"/>
              </a:rPr>
              <a:t>	</a:t>
            </a:r>
            <a:r>
              <a:rPr lang="ru-RU" sz="4000" b="1" dirty="0">
                <a:latin typeface="+mn-lt"/>
              </a:rPr>
              <a:t>Обзор исследуемых алгоритмов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C1B6FE-0157-D842-B40B-5230337F32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7" y="68686"/>
            <a:ext cx="811437" cy="7920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108A182-E882-F649-9105-60A469C17A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37130"/>
            <a:ext cx="697948" cy="823580"/>
          </a:xfrm>
          <a:prstGeom prst="rect">
            <a:avLst/>
          </a:prstGeom>
          <a:effectLst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1BF13A0-A3DE-478A-932F-41E0B33D3784}"/>
              </a:ext>
            </a:extLst>
          </p:cNvPr>
          <p:cNvSpPr txBox="1"/>
          <p:nvPr/>
        </p:nvSpPr>
        <p:spPr>
          <a:xfrm>
            <a:off x="8474183" y="3460804"/>
            <a:ext cx="357756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latin typeface="Helvetica Neue" panose="02000503000000020004"/>
              </a:rPr>
              <a:t>Исследуемые алгоритмы содержат операции, которые вычислительное в основном выполняет в процессе своей работы. Это базовые математические операции и логические операции булевой алгебры. А также операции взаимодействия с памятью на запись и чтение.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488478D-C1A8-47F9-9155-B71D41D3AB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1635" y="1940231"/>
            <a:ext cx="2011300" cy="485947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0D60359-2333-4CC5-A139-5F08B528ACB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6020" y="1628788"/>
            <a:ext cx="2733418" cy="517091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F5F0E88-B832-494F-86D9-081CB561EFC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7" y="2270107"/>
            <a:ext cx="3504615" cy="376786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1D6521A-1EE1-4743-8865-ED0E48CF7C3C}"/>
              </a:ext>
            </a:extLst>
          </p:cNvPr>
          <p:cNvSpPr txBox="1"/>
          <p:nvPr/>
        </p:nvSpPr>
        <p:spPr>
          <a:xfrm>
            <a:off x="894371" y="1009888"/>
            <a:ext cx="18565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dirty="0">
                <a:latin typeface="Helvetica Neue" panose="02000503000000020004"/>
              </a:rPr>
              <a:t>Алгоритм умножения матриц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6C2A684-AD21-41A7-9E93-F1EC7749AAD9}"/>
              </a:ext>
            </a:extLst>
          </p:cNvPr>
          <p:cNvSpPr txBox="1"/>
          <p:nvPr/>
        </p:nvSpPr>
        <p:spPr>
          <a:xfrm>
            <a:off x="3588232" y="1009888"/>
            <a:ext cx="18565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dirty="0">
                <a:latin typeface="Helvetica Neue" panose="02000503000000020004"/>
              </a:rPr>
              <a:t>Алгоритм «Быстрая сортировка»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65746F-69EF-4C36-9FBB-628B6D8DC5AA}"/>
              </a:ext>
            </a:extLst>
          </p:cNvPr>
          <p:cNvSpPr txBox="1"/>
          <p:nvPr/>
        </p:nvSpPr>
        <p:spPr>
          <a:xfrm>
            <a:off x="5626019" y="1009888"/>
            <a:ext cx="29153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dirty="0">
                <a:latin typeface="Helvetica Neue" panose="02000503000000020004"/>
              </a:rPr>
              <a:t>Алгоритм поиска простых чисел методом перебора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666A493-3930-4774-980F-C5C1D2F718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157"/>
          <a:stretch/>
        </p:blipFill>
        <p:spPr bwMode="auto">
          <a:xfrm>
            <a:off x="8023888" y="1070544"/>
            <a:ext cx="4278947" cy="2230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54602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502563-780D-9A4C-8688-21BD4E6EF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11</a:t>
            </a:fld>
            <a:endParaRPr lang="ru-RU" dirty="0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5244247D-458B-804E-8660-B8C8BACFDC3F}"/>
              </a:ext>
            </a:extLst>
          </p:cNvPr>
          <p:cNvSpPr txBox="1">
            <a:spLocks/>
          </p:cNvSpPr>
          <p:nvPr/>
        </p:nvSpPr>
        <p:spPr>
          <a:xfrm>
            <a:off x="-1" y="-16805"/>
            <a:ext cx="12192001" cy="94120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+mn-lt"/>
              </a:rPr>
              <a:t>	</a:t>
            </a:r>
            <a:r>
              <a:rPr lang="ru-RU" sz="4000" b="1" dirty="0">
                <a:latin typeface="+mn-lt"/>
              </a:rPr>
              <a:t>Результаты исследования быстродействия средств 	проектирования ПО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C1B6FE-0157-D842-B40B-5230337F32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7" y="68686"/>
            <a:ext cx="811437" cy="7920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108A182-E882-F649-9105-60A469C17A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37130"/>
            <a:ext cx="697948" cy="823580"/>
          </a:xfrm>
          <a:prstGeom prst="rect">
            <a:avLst/>
          </a:prstGeom>
          <a:effectLst/>
        </p:spPr>
      </p:pic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FEC17B16-F344-4897-A1F9-A6F0EDD3F0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130128"/>
              </p:ext>
            </p:extLst>
          </p:nvPr>
        </p:nvGraphicFramePr>
        <p:xfrm>
          <a:off x="0" y="946201"/>
          <a:ext cx="9434945" cy="4754880"/>
        </p:xfrm>
        <a:graphic>
          <a:graphicData uri="http://schemas.openxmlformats.org/drawingml/2006/table">
            <a:tbl>
              <a:tblPr firstRow="1" firstCol="1" bandRow="1">
                <a:tableStyleId>{5FD0F851-EC5A-4D38-B0AD-8093EC10F338}</a:tableStyleId>
              </a:tblPr>
              <a:tblGrid>
                <a:gridCol w="1725173">
                  <a:extLst>
                    <a:ext uri="{9D8B030D-6E8A-4147-A177-3AD203B41FA5}">
                      <a16:colId xmlns:a16="http://schemas.microsoft.com/office/drawing/2014/main" val="983327999"/>
                    </a:ext>
                  </a:extLst>
                </a:gridCol>
                <a:gridCol w="2535770">
                  <a:extLst>
                    <a:ext uri="{9D8B030D-6E8A-4147-A177-3AD203B41FA5}">
                      <a16:colId xmlns:a16="http://schemas.microsoft.com/office/drawing/2014/main" val="3070786675"/>
                    </a:ext>
                  </a:extLst>
                </a:gridCol>
                <a:gridCol w="2450041">
                  <a:extLst>
                    <a:ext uri="{9D8B030D-6E8A-4147-A177-3AD203B41FA5}">
                      <a16:colId xmlns:a16="http://schemas.microsoft.com/office/drawing/2014/main" val="40221874"/>
                    </a:ext>
                  </a:extLst>
                </a:gridCol>
                <a:gridCol w="2723961">
                  <a:extLst>
                    <a:ext uri="{9D8B030D-6E8A-4147-A177-3AD203B41FA5}">
                      <a16:colId xmlns:a16="http://schemas.microsoft.com/office/drawing/2014/main" val="168951822"/>
                    </a:ext>
                  </a:extLst>
                </a:gridCol>
              </a:tblGrid>
              <a:tr h="786479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 kern="100" dirty="0">
                          <a:effectLst/>
                          <a:latin typeface="Helvetica Neue" panose="02000503000000020004"/>
                        </a:rPr>
                        <a:t>Средство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>
                          <a:latin typeface="Helvetica Neue" panose="02000503000000020004"/>
                        </a:rPr>
                        <a:t>Алгоритм умножения матриц</a:t>
                      </a:r>
                      <a:endParaRPr lang="ru-RU" sz="2000" dirty="0"/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>
                          <a:latin typeface="Helvetica Neue" panose="02000503000000020004"/>
                        </a:rPr>
                        <a:t>Алгоритм «Быстрая сортировка»</a:t>
                      </a:r>
                      <a:endParaRPr lang="ru-RU" sz="2000" dirty="0"/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>
                          <a:latin typeface="Helvetica Neue" panose="02000503000000020004"/>
                        </a:rPr>
                        <a:t>Алгоритм поиска простых чисел</a:t>
                      </a:r>
                      <a:endParaRPr lang="ru-RU" sz="2000" dirty="0"/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253354951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Helvetica Neue" panose="020005030000000200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Python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28575" cap="flat" cmpd="sng" algn="ctr">
                      <a:solidFill>
                        <a:srgbClr val="8BEC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Helvetica Neue" panose="020005030000000200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978.26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28575" cap="flat" cmpd="sng" algn="ctr">
                      <a:solidFill>
                        <a:srgbClr val="8BEC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Helvetica Neue" panose="020005030000000200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6.53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28575" cap="flat" cmpd="sng" algn="ctr">
                      <a:solidFill>
                        <a:srgbClr val="8BEC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Helvetica Neue" panose="020005030000000200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45.61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rgbClr val="8BEC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15120587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 err="1">
                          <a:effectLst/>
                          <a:latin typeface="Helvetica Neue" panose="02000503000000020004"/>
                        </a:rPr>
                        <a:t>Cython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rgbClr val="8BEC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rgbClr val="8BEC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BEC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Helvetica Neue" panose="020005030000000200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5.91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28575" cap="flat" cmpd="sng" algn="ctr">
                      <a:solidFill>
                        <a:srgbClr val="8BEC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BEC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Helvetica Neue" panose="020005030000000200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0.26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28575" cap="flat" cmpd="sng" algn="ctr">
                      <a:solidFill>
                        <a:srgbClr val="8BEC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BEC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Helvetica Neue" panose="020005030000000200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2.66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8BEC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BEC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5734980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Helvetica Neue" panose="02000503000000020004"/>
                        </a:rPr>
                        <a:t>JavaScript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28575" cap="flat" cmpd="sng" algn="ctr">
                      <a:solidFill>
                        <a:srgbClr val="8BEC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00" dirty="0">
                          <a:effectLst/>
                          <a:latin typeface="Helvetica Neue" panose="020005030000000200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647.30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28575" cap="flat" cmpd="sng" algn="ctr">
                      <a:solidFill>
                        <a:srgbClr val="8BEC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Helvetica Neue" panose="020005030000000200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4.10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28575" cap="flat" cmpd="sng" algn="ctr">
                      <a:solidFill>
                        <a:srgbClr val="8BEC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Helvetica Neue" panose="020005030000000200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145.76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8BEC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544835370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Helvetica Neue" panose="02000503000000020004"/>
                        </a:rPr>
                        <a:t>C#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28575" cap="flat" cmpd="sng" algn="ctr">
                      <a:solidFill>
                        <a:srgbClr val="8BEC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Helvetica Neue" panose="020005030000000200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43.20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28575" cap="flat" cmpd="sng" algn="ctr">
                      <a:solidFill>
                        <a:srgbClr val="8BEC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Helvetica Neue" panose="020005030000000200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4.95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28575" cap="flat" cmpd="sng" algn="ctr">
                      <a:solidFill>
                        <a:srgbClr val="8BEC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Helvetica Neue" panose="020005030000000200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7.01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rgbClr val="8BEC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86733781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Helvetica Neue" panose="02000503000000020004"/>
                        </a:rPr>
                        <a:t>Rust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rgbClr val="8BEC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rgbClr val="8BEC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BEC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Helvetica Neue" panose="020005030000000200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6.14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28575" cap="flat" cmpd="sng" algn="ctr">
                      <a:solidFill>
                        <a:srgbClr val="8BEC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BEC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Helvetica Neue" panose="020005030000000200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0.28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28575" cap="flat" cmpd="sng" algn="ctr">
                      <a:solidFill>
                        <a:srgbClr val="8BEC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BEC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Helvetica Neue" panose="020005030000000200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1.96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8BEC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BEC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94614363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Helvetica Neue" panose="02000503000000020004"/>
                        </a:rPr>
                        <a:t>Kotlin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28575" cap="flat" cmpd="sng" algn="ctr">
                      <a:solidFill>
                        <a:srgbClr val="8BEC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00" dirty="0">
                          <a:effectLst/>
                          <a:latin typeface="Helvetica Neue" panose="020005030000000200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25.73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28575" cap="flat" cmpd="sng" algn="ctr">
                      <a:solidFill>
                        <a:srgbClr val="8BEC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Helvetica Neue" panose="020005030000000200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0.82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28575" cap="flat" cmpd="sng" algn="ctr">
                      <a:solidFill>
                        <a:srgbClr val="8BEC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Helvetica Neue" panose="020005030000000200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2.86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8BEC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4190223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Helvetica Neue" panose="020005030000000200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Helvetica Neue" panose="020005030000000200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5.16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Helvetica Neue" panose="020005030000000200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0.22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Helvetica Neue" panose="020005030000000200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2.61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4295925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1A838C2C-C7E5-49EA-80C7-F1EE5E6E3710}"/>
              </a:ext>
            </a:extLst>
          </p:cNvPr>
          <p:cNvSpPr txBox="1"/>
          <p:nvPr/>
        </p:nvSpPr>
        <p:spPr>
          <a:xfrm>
            <a:off x="9926556" y="2235642"/>
            <a:ext cx="21251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dirty="0"/>
              <a:t>Отсутствует интерактивная среда разработки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E52FCA9-A0FF-43C8-B1DE-18DD9F7887D1}"/>
              </a:ext>
            </a:extLst>
          </p:cNvPr>
          <p:cNvCxnSpPr>
            <a:stCxn id="3" idx="1"/>
          </p:cNvCxnSpPr>
          <p:nvPr/>
        </p:nvCxnSpPr>
        <p:spPr>
          <a:xfrm flipH="1" flipV="1">
            <a:off x="9560210" y="2692750"/>
            <a:ext cx="366346" cy="455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F9A7BE5-FAD4-452B-84C3-C08968C94912}"/>
              </a:ext>
            </a:extLst>
          </p:cNvPr>
          <p:cNvSpPr txBox="1"/>
          <p:nvPr/>
        </p:nvSpPr>
        <p:spPr>
          <a:xfrm>
            <a:off x="9926556" y="4931882"/>
            <a:ext cx="22654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dirty="0"/>
              <a:t>Эталон средства проектирования ПО </a:t>
            </a:r>
            <a:r>
              <a:rPr lang="ru-RU" dirty="0" err="1"/>
              <a:t>по</a:t>
            </a:r>
            <a:r>
              <a:rPr lang="ru-RU" dirty="0"/>
              <a:t> быстродействию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52C3F31-893F-45D3-A813-A5C1A173570C}"/>
              </a:ext>
            </a:extLst>
          </p:cNvPr>
          <p:cNvCxnSpPr>
            <a:cxnSpLocks/>
            <a:stCxn id="11" idx="1"/>
          </p:cNvCxnSpPr>
          <p:nvPr/>
        </p:nvCxnSpPr>
        <p:spPr>
          <a:xfrm flipH="1" flipV="1">
            <a:off x="9560210" y="5388991"/>
            <a:ext cx="366346" cy="455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630B277-D8DE-4C3F-97DB-BEB03959E650}"/>
              </a:ext>
            </a:extLst>
          </p:cNvPr>
          <p:cNvSpPr txBox="1"/>
          <p:nvPr/>
        </p:nvSpPr>
        <p:spPr>
          <a:xfrm>
            <a:off x="83617" y="5997203"/>
            <a:ext cx="107693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b="1" dirty="0"/>
              <a:t>Для разработки эмулятора ядра </a:t>
            </a:r>
            <a:r>
              <a:rPr lang="en-US" b="1" dirty="0"/>
              <a:t>MIPS </a:t>
            </a:r>
            <a:r>
              <a:rPr lang="ru-RU" b="1" dirty="0"/>
              <a:t>выбрано средство проектирования ПО </a:t>
            </a:r>
            <a:r>
              <a:rPr lang="en-US" b="1" dirty="0"/>
              <a:t>Rust</a:t>
            </a:r>
            <a:r>
              <a:rPr lang="ru-RU" b="1" dirty="0"/>
              <a:t>, показавшее высокое быстродействие по результатам проведенного исследования</a:t>
            </a:r>
          </a:p>
        </p:txBody>
      </p:sp>
    </p:spTree>
    <p:extLst>
      <p:ext uri="{BB962C8B-B14F-4D97-AF65-F5344CB8AC3E}">
        <p14:creationId xmlns:p14="http://schemas.microsoft.com/office/powerpoint/2010/main" val="22692382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502563-780D-9A4C-8688-21BD4E6EF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12</a:t>
            </a:fld>
            <a:endParaRPr lang="ru-RU" dirty="0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5244247D-458B-804E-8660-B8C8BACFDC3F}"/>
              </a:ext>
            </a:extLst>
          </p:cNvPr>
          <p:cNvSpPr txBox="1">
            <a:spLocks/>
          </p:cNvSpPr>
          <p:nvPr/>
        </p:nvSpPr>
        <p:spPr>
          <a:xfrm>
            <a:off x="-1" y="-16805"/>
            <a:ext cx="12192001" cy="94120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+mn-lt"/>
              </a:rPr>
              <a:t>	</a:t>
            </a:r>
            <a:r>
              <a:rPr lang="ru-RU" sz="4000" b="1" dirty="0">
                <a:latin typeface="+mn-lt"/>
              </a:rPr>
              <a:t>Разработка архитектуры эмулятора ядра MIPS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C1B6FE-0157-D842-B40B-5230337F32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7" y="68686"/>
            <a:ext cx="811437" cy="7920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108A182-E882-F649-9105-60A469C17A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37130"/>
            <a:ext cx="697948" cy="823580"/>
          </a:xfrm>
          <a:prstGeom prst="rect">
            <a:avLst/>
          </a:prstGeom>
          <a:effectLst/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6330372-389D-44F9-9EF7-462794D317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649" y="1193182"/>
            <a:ext cx="8305118" cy="518075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8DE2907-E817-4A62-93B8-B2074653202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6949" y="1570728"/>
            <a:ext cx="1980122" cy="517825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091C0C6-BC46-4A73-8754-2F44782D76EF}"/>
              </a:ext>
            </a:extLst>
          </p:cNvPr>
          <p:cNvSpPr txBox="1"/>
          <p:nvPr/>
        </p:nvSpPr>
        <p:spPr>
          <a:xfrm>
            <a:off x="8860221" y="924397"/>
            <a:ext cx="24935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Алгоритм основного цикла эмулятора</a:t>
            </a:r>
          </a:p>
        </p:txBody>
      </p:sp>
    </p:spTree>
    <p:extLst>
      <p:ext uri="{BB962C8B-B14F-4D97-AF65-F5344CB8AC3E}">
        <p14:creationId xmlns:p14="http://schemas.microsoft.com/office/powerpoint/2010/main" val="2010278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502563-780D-9A4C-8688-21BD4E6EF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13</a:t>
            </a:fld>
            <a:endParaRPr lang="ru-RU" dirty="0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5244247D-458B-804E-8660-B8C8BACFDC3F}"/>
              </a:ext>
            </a:extLst>
          </p:cNvPr>
          <p:cNvSpPr txBox="1">
            <a:spLocks/>
          </p:cNvSpPr>
          <p:nvPr/>
        </p:nvSpPr>
        <p:spPr>
          <a:xfrm>
            <a:off x="-1" y="-16805"/>
            <a:ext cx="12192001" cy="94120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+mn-lt"/>
              </a:rPr>
              <a:t>	</a:t>
            </a:r>
            <a:r>
              <a:rPr lang="ru-RU" sz="4000" b="1" dirty="0">
                <a:latin typeface="+mn-lt"/>
              </a:rPr>
              <a:t>Разработка эмулятора ядра </a:t>
            </a:r>
            <a:r>
              <a:rPr lang="en-US" sz="4000" b="1" dirty="0">
                <a:latin typeface="+mn-lt"/>
              </a:rPr>
              <a:t>MIPS</a:t>
            </a:r>
            <a:endParaRPr lang="ru-RU" sz="4000" b="1" dirty="0">
              <a:latin typeface="+mn-l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C1B6FE-0157-D842-B40B-5230337F32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7" y="68686"/>
            <a:ext cx="811437" cy="7920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108A182-E882-F649-9105-60A469C17A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37130"/>
            <a:ext cx="697948" cy="823580"/>
          </a:xfrm>
          <a:prstGeom prst="rect">
            <a:avLst/>
          </a:prstGeom>
          <a:effectLst/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F650BAB-36E5-421D-ADA8-6D281707133C}"/>
              </a:ext>
            </a:extLst>
          </p:cNvPr>
          <p:cNvSpPr txBox="1"/>
          <p:nvPr/>
        </p:nvSpPr>
        <p:spPr>
          <a:xfrm>
            <a:off x="274544" y="1244432"/>
            <a:ext cx="1142493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Helvetica Neue" panose="02000503000000020004"/>
              </a:rPr>
              <a:t>Rush</a:t>
            </a:r>
            <a:r>
              <a:rPr lang="en-US" sz="2000" dirty="0">
                <a:latin typeface="Helvetica Neue" panose="02000503000000020004"/>
              </a:rPr>
              <a:t> – </a:t>
            </a:r>
            <a:r>
              <a:rPr lang="ru-RU" sz="2000" dirty="0">
                <a:latin typeface="Helvetica Neue" panose="02000503000000020004"/>
              </a:rPr>
              <a:t>разработанный эмулятор ядра процессорной архитектуры </a:t>
            </a:r>
            <a:r>
              <a:rPr lang="en-US" sz="2000" dirty="0">
                <a:latin typeface="Helvetica Neue" panose="02000503000000020004"/>
              </a:rPr>
              <a:t>MIPS</a:t>
            </a:r>
            <a:endParaRPr lang="ru-RU" sz="2000" dirty="0">
              <a:latin typeface="Helvetica Neue" panose="02000503000000020004"/>
            </a:endParaRPr>
          </a:p>
          <a:p>
            <a:endParaRPr lang="ru-RU" sz="2000" dirty="0">
              <a:latin typeface="Helvetica Neue" panose="02000503000000020004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latin typeface="Helvetica Neue" panose="02000503000000020004"/>
              </a:rPr>
              <a:t>Основное средство разработки – язык программирования </a:t>
            </a:r>
            <a:r>
              <a:rPr lang="en-US" sz="2000" b="1" dirty="0">
                <a:latin typeface="Helvetica Neue" panose="02000503000000020004"/>
              </a:rPr>
              <a:t>Rust 1.76.0</a:t>
            </a:r>
            <a:endParaRPr lang="ru-RU" sz="2000" b="1" dirty="0">
              <a:latin typeface="Helvetica Neue" panose="02000503000000020004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latin typeface="Helvetica Neue" panose="02000503000000020004"/>
              </a:rPr>
              <a:t>Архитектура набора команд</a:t>
            </a:r>
            <a:r>
              <a:rPr lang="en-US" sz="2000" dirty="0">
                <a:latin typeface="Helvetica Neue" panose="02000503000000020004"/>
              </a:rPr>
              <a:t> </a:t>
            </a:r>
            <a:r>
              <a:rPr lang="en-US" sz="2000" b="1" dirty="0">
                <a:latin typeface="Helvetica Neue" panose="02000503000000020004"/>
              </a:rPr>
              <a:t>MIPS32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latin typeface="Helvetica Neue" panose="02000503000000020004"/>
              </a:rPr>
              <a:t>Основой является набор инструкций микропроцессора </a:t>
            </a:r>
            <a:r>
              <a:rPr lang="en-US" sz="2000" b="1" dirty="0">
                <a:latin typeface="Helvetica Neue" panose="02000503000000020004"/>
              </a:rPr>
              <a:t>MIPS R2000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latin typeface="Helvetica Neue" panose="02000503000000020004"/>
              </a:rPr>
              <a:t>Реализовано </a:t>
            </a:r>
            <a:r>
              <a:rPr lang="ru-RU" sz="2000" b="1" dirty="0">
                <a:latin typeface="Helvetica Neue" panose="02000503000000020004"/>
              </a:rPr>
              <a:t>54</a:t>
            </a:r>
            <a:r>
              <a:rPr lang="ru-RU" sz="2000" dirty="0">
                <a:latin typeface="Helvetica Neue" panose="02000503000000020004"/>
              </a:rPr>
              <a:t> нативные инструкции и </a:t>
            </a:r>
            <a:r>
              <a:rPr lang="ru-RU" sz="2000" b="1" dirty="0">
                <a:latin typeface="Helvetica Neue" panose="02000503000000020004"/>
              </a:rPr>
              <a:t>73</a:t>
            </a:r>
            <a:r>
              <a:rPr lang="ru-RU" sz="2000" dirty="0">
                <a:latin typeface="Helvetica Neue" panose="02000503000000020004"/>
              </a:rPr>
              <a:t> псевдо-инструкции</a:t>
            </a:r>
            <a:endParaRPr lang="en-US" sz="2000" dirty="0">
              <a:latin typeface="Helvetica Neue" panose="02000503000000020004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latin typeface="Helvetica Neue" panose="02000503000000020004"/>
              </a:rPr>
              <a:t>Частичная поддержка вычислений </a:t>
            </a:r>
            <a:r>
              <a:rPr lang="ru-RU" sz="2000" b="1" dirty="0">
                <a:latin typeface="Helvetica Neue" panose="02000503000000020004"/>
              </a:rPr>
              <a:t>с плавающей запятой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latin typeface="Helvetica Neue" panose="02000503000000020004"/>
              </a:rPr>
              <a:t>Поддержка базовых </a:t>
            </a:r>
            <a:r>
              <a:rPr lang="ru-RU" sz="2000" b="1" dirty="0">
                <a:latin typeface="Helvetica Neue" panose="02000503000000020004"/>
              </a:rPr>
              <a:t>процессорных исключений</a:t>
            </a:r>
            <a:endParaRPr lang="en-US" sz="2000" b="1" dirty="0">
              <a:latin typeface="Helvetica Neue" panose="02000503000000020004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375EC68-C542-48DF-B7E5-3A9130150D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417" y="3876787"/>
            <a:ext cx="6464012" cy="273898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45A66E5-423B-4F0F-80BA-126438C3D8E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791" y="3335664"/>
            <a:ext cx="2981213" cy="2981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962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502563-780D-9A4C-8688-21BD4E6EF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14</a:t>
            </a:fld>
            <a:endParaRPr lang="ru-RU" dirty="0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5244247D-458B-804E-8660-B8C8BACFDC3F}"/>
              </a:ext>
            </a:extLst>
          </p:cNvPr>
          <p:cNvSpPr txBox="1">
            <a:spLocks/>
          </p:cNvSpPr>
          <p:nvPr/>
        </p:nvSpPr>
        <p:spPr>
          <a:xfrm>
            <a:off x="-1" y="-16805"/>
            <a:ext cx="12192001" cy="94120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latin typeface="+mn-lt"/>
              </a:rPr>
              <a:t>	</a:t>
            </a:r>
            <a:r>
              <a:rPr lang="ru-RU" sz="3200" b="1" dirty="0">
                <a:latin typeface="+mn-lt"/>
              </a:rPr>
              <a:t>Пример эмуляции ПО реализующего алгоритм поиска 	простых чисел 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C1B6FE-0157-D842-B40B-5230337F32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7" y="68686"/>
            <a:ext cx="811437" cy="7920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108A182-E882-F649-9105-60A469C17A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37130"/>
            <a:ext cx="697948" cy="823580"/>
          </a:xfrm>
          <a:prstGeom prst="rect">
            <a:avLst/>
          </a:prstGeom>
          <a:effectLst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30B5428-E62C-41CF-8BD6-4EC7D2133D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" y="1469346"/>
            <a:ext cx="3627322" cy="538865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A41C592-29E6-4FD5-91BC-A1AECCE8FC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90047" y="1469346"/>
            <a:ext cx="3806658" cy="538865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CABF383-036A-4636-B44F-3353A1715BA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9511" y="1750078"/>
            <a:ext cx="4572489" cy="461530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AE5A529-6FBF-4D68-986E-0F29085BA34B}"/>
              </a:ext>
            </a:extLst>
          </p:cNvPr>
          <p:cNvSpPr txBox="1"/>
          <p:nvPr/>
        </p:nvSpPr>
        <p:spPr>
          <a:xfrm>
            <a:off x="491884" y="1027912"/>
            <a:ext cx="31846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/>
              <a:t>Исходный код на Си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B979934-5FDE-40E0-AD0B-EFD0F5A4036F}"/>
              </a:ext>
            </a:extLst>
          </p:cNvPr>
          <p:cNvSpPr txBox="1"/>
          <p:nvPr/>
        </p:nvSpPr>
        <p:spPr>
          <a:xfrm>
            <a:off x="3983865" y="1020463"/>
            <a:ext cx="39257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/>
              <a:t>Инструкции на языке Ассемблера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CFBF93F-69DD-4DDB-82AE-CD541986D0DD}"/>
              </a:ext>
            </a:extLst>
          </p:cNvPr>
          <p:cNvSpPr txBox="1"/>
          <p:nvPr/>
        </p:nvSpPr>
        <p:spPr>
          <a:xfrm>
            <a:off x="8004051" y="1015939"/>
            <a:ext cx="36273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/>
              <a:t>Эмуляция в разработанном эмуляторе </a:t>
            </a:r>
            <a:r>
              <a:rPr lang="en-US" sz="2000" b="1" dirty="0"/>
              <a:t>Rush</a:t>
            </a:r>
            <a:endParaRPr lang="ru-RU" sz="2000" b="1" dirty="0"/>
          </a:p>
        </p:txBody>
      </p:sp>
    </p:spTree>
    <p:extLst>
      <p:ext uri="{BB962C8B-B14F-4D97-AF65-F5344CB8AC3E}">
        <p14:creationId xmlns:p14="http://schemas.microsoft.com/office/powerpoint/2010/main" val="19675179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502563-780D-9A4C-8688-21BD4E6EF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15</a:t>
            </a:fld>
            <a:endParaRPr lang="ru-RU" dirty="0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5244247D-458B-804E-8660-B8C8BACFDC3F}"/>
              </a:ext>
            </a:extLst>
          </p:cNvPr>
          <p:cNvSpPr txBox="1">
            <a:spLocks/>
          </p:cNvSpPr>
          <p:nvPr/>
        </p:nvSpPr>
        <p:spPr>
          <a:xfrm>
            <a:off x="-1" y="-16805"/>
            <a:ext cx="12192001" cy="94120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latin typeface="+mn-lt"/>
              </a:rPr>
              <a:t>	</a:t>
            </a:r>
            <a:r>
              <a:rPr lang="ru-RU" sz="3200" b="1" dirty="0">
                <a:latin typeface="+mn-lt"/>
              </a:rPr>
              <a:t>Сравнение вариантов реализации инструкции</a:t>
            </a:r>
            <a:r>
              <a:rPr lang="en-US" sz="3200" b="1" dirty="0">
                <a:latin typeface="+mn-lt"/>
              </a:rPr>
              <a:t> MOVZ</a:t>
            </a:r>
            <a:r>
              <a:rPr lang="ru-RU" sz="3200" b="1" dirty="0">
                <a:latin typeface="+mn-lt"/>
              </a:rPr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C1B6FE-0157-D842-B40B-5230337F32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7" y="68686"/>
            <a:ext cx="811437" cy="7920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108A182-E882-F649-9105-60A469C17A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37130"/>
            <a:ext cx="697948" cy="823580"/>
          </a:xfrm>
          <a:prstGeom prst="rect">
            <a:avLst/>
          </a:prstGeom>
          <a:effectLst/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D3A583E-CF56-4273-A0F7-DB662E07BB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0410" y="1029496"/>
            <a:ext cx="4225783" cy="202769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4B90106-F76B-45F6-8147-64B8A4A959A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0411" y="3085304"/>
            <a:ext cx="4787036" cy="214411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68246D1-26C1-465C-98EA-D2DDE0D18BB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0410" y="5338977"/>
            <a:ext cx="5057775" cy="134302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73E316C-A00E-41B9-8703-20A1730BECA4}"/>
              </a:ext>
            </a:extLst>
          </p:cNvPr>
          <p:cNvSpPr txBox="1"/>
          <p:nvPr/>
        </p:nvSpPr>
        <p:spPr>
          <a:xfrm>
            <a:off x="220718" y="1565538"/>
            <a:ext cx="164969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/>
              <a:t>Qemu</a:t>
            </a:r>
            <a:endParaRPr lang="ru-RU" sz="2000" b="1" dirty="0"/>
          </a:p>
          <a:p>
            <a:r>
              <a:rPr lang="ru-RU" sz="2000" b="1" dirty="0"/>
              <a:t>8 строк</a:t>
            </a:r>
            <a:endParaRPr lang="en-US" sz="2000" b="1" dirty="0"/>
          </a:p>
          <a:p>
            <a:r>
              <a:rPr lang="en-US" sz="2000" b="1" dirty="0"/>
              <a:t>69 </a:t>
            </a:r>
            <a:r>
              <a:rPr lang="ru-RU" sz="2000" b="1" dirty="0"/>
              <a:t>символов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D9B5626-8F65-442B-A26D-89E23D11B70D}"/>
              </a:ext>
            </a:extLst>
          </p:cNvPr>
          <p:cNvSpPr txBox="1"/>
          <p:nvPr/>
        </p:nvSpPr>
        <p:spPr>
          <a:xfrm>
            <a:off x="220718" y="3649530"/>
            <a:ext cx="149394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/>
              <a:t>Kopycat</a:t>
            </a:r>
            <a:endParaRPr lang="ru-RU" sz="2000" b="1" dirty="0"/>
          </a:p>
          <a:p>
            <a:r>
              <a:rPr lang="ru-RU" sz="2000" b="1" dirty="0"/>
              <a:t>4 строки</a:t>
            </a:r>
          </a:p>
          <a:p>
            <a:r>
              <a:rPr lang="ru-RU" sz="2000" b="1" dirty="0"/>
              <a:t>34 символа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5D4E137-88F8-487A-8BE9-ED6157EDE967}"/>
              </a:ext>
            </a:extLst>
          </p:cNvPr>
          <p:cNvSpPr txBox="1"/>
          <p:nvPr/>
        </p:nvSpPr>
        <p:spPr>
          <a:xfrm>
            <a:off x="220718" y="5502657"/>
            <a:ext cx="164969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Rush</a:t>
            </a:r>
            <a:endParaRPr lang="ru-RU" sz="2000" b="1" dirty="0"/>
          </a:p>
          <a:p>
            <a:r>
              <a:rPr lang="ru-RU" sz="2000" b="1" dirty="0"/>
              <a:t>3 строки</a:t>
            </a:r>
          </a:p>
          <a:p>
            <a:r>
              <a:rPr lang="ru-RU" sz="2000" b="1" dirty="0"/>
              <a:t>88 символов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FC838E5-F344-4AC7-87EC-B649188E062F}"/>
              </a:ext>
            </a:extLst>
          </p:cNvPr>
          <p:cNvSpPr txBox="1"/>
          <p:nvPr/>
        </p:nvSpPr>
        <p:spPr>
          <a:xfrm>
            <a:off x="7469081" y="4157361"/>
            <a:ext cx="397921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b="1" dirty="0"/>
              <a:t>Современные средства проектирования ПО позволяют уменьшить количество строк кода, необходимых для описание </a:t>
            </a:r>
            <a:r>
              <a:rPr lang="ru-RU" b="1"/>
              <a:t>программной реализации, </a:t>
            </a:r>
            <a:r>
              <a:rPr lang="ru-RU" b="1" dirty="0"/>
              <a:t>таким образом снижая трудозатраты на реализацию ПО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973CA195-48AA-4C21-9862-364F8673A60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39911"/>
          <a:stretch/>
        </p:blipFill>
        <p:spPr>
          <a:xfrm>
            <a:off x="7017495" y="1167098"/>
            <a:ext cx="4685279" cy="2643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3491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502563-780D-9A4C-8688-21BD4E6EF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16</a:t>
            </a:fld>
            <a:endParaRPr lang="ru-RU" dirty="0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5244247D-458B-804E-8660-B8C8BACFDC3F}"/>
              </a:ext>
            </a:extLst>
          </p:cNvPr>
          <p:cNvSpPr txBox="1">
            <a:spLocks/>
          </p:cNvSpPr>
          <p:nvPr/>
        </p:nvSpPr>
        <p:spPr>
          <a:xfrm>
            <a:off x="-1" y="-16805"/>
            <a:ext cx="12192001" cy="94120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latin typeface="+mn-lt"/>
              </a:rPr>
              <a:t>	</a:t>
            </a:r>
            <a:r>
              <a:rPr lang="ru-RU" sz="3200" b="1" dirty="0">
                <a:latin typeface="+mn-lt"/>
              </a:rPr>
              <a:t>Результаты испытаний быстродействия эмуляторов </a:t>
            </a:r>
            <a:r>
              <a:rPr lang="en-US" sz="3200" b="1" dirty="0">
                <a:latin typeface="+mn-lt"/>
              </a:rPr>
              <a:t>MIPS</a:t>
            </a:r>
            <a:endParaRPr lang="ru-RU" sz="3200" b="1" dirty="0">
              <a:latin typeface="+mn-l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C1B6FE-0157-D842-B40B-5230337F32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7" y="68686"/>
            <a:ext cx="811437" cy="7920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108A182-E882-F649-9105-60A469C17A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37130"/>
            <a:ext cx="697948" cy="823580"/>
          </a:xfrm>
          <a:prstGeom prst="rect">
            <a:avLst/>
          </a:prstGeom>
          <a:effectLst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E6EC4D5-8A54-4367-9341-1BCC4713E7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596" y="1108316"/>
            <a:ext cx="5852160" cy="43891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E7AEC78-D746-4CC8-BE69-26B6A7F84EC8}"/>
              </a:ext>
            </a:extLst>
          </p:cNvPr>
          <p:cNvSpPr txBox="1"/>
          <p:nvPr/>
        </p:nvSpPr>
        <p:spPr>
          <a:xfrm>
            <a:off x="6886378" y="1469346"/>
            <a:ext cx="2881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Рассуждения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42B305-0241-4017-A137-25B66F597B42}"/>
              </a:ext>
            </a:extLst>
          </p:cNvPr>
          <p:cNvSpPr txBox="1"/>
          <p:nvPr/>
        </p:nvSpPr>
        <p:spPr>
          <a:xfrm>
            <a:off x="1079412" y="6023478"/>
            <a:ext cx="2881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Выводы</a:t>
            </a:r>
          </a:p>
        </p:txBody>
      </p:sp>
    </p:spTree>
    <p:extLst>
      <p:ext uri="{BB962C8B-B14F-4D97-AF65-F5344CB8AC3E}">
        <p14:creationId xmlns:p14="http://schemas.microsoft.com/office/powerpoint/2010/main" val="31694215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502563-780D-9A4C-8688-21BD4E6EF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17</a:t>
            </a:fld>
            <a:endParaRPr lang="ru-RU" dirty="0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5244247D-458B-804E-8660-B8C8BACFDC3F}"/>
              </a:ext>
            </a:extLst>
          </p:cNvPr>
          <p:cNvSpPr txBox="1">
            <a:spLocks/>
          </p:cNvSpPr>
          <p:nvPr/>
        </p:nvSpPr>
        <p:spPr>
          <a:xfrm>
            <a:off x="-1" y="-16805"/>
            <a:ext cx="12192001" cy="94120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latin typeface="+mn-lt"/>
              </a:rPr>
              <a:t>	</a:t>
            </a:r>
            <a:r>
              <a:rPr lang="ru-RU" sz="3200" b="1" dirty="0">
                <a:latin typeface="+mn-lt"/>
              </a:rPr>
              <a:t>Сравнение средних значений количества строк исходного 	кода одной функциональной точки ПО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C1B6FE-0157-D842-B40B-5230337F32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7" y="68686"/>
            <a:ext cx="811437" cy="7920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108A182-E882-F649-9105-60A469C17A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37130"/>
            <a:ext cx="697948" cy="823580"/>
          </a:xfrm>
          <a:prstGeom prst="rect">
            <a:avLst/>
          </a:prstGeom>
          <a:effectLst/>
        </p:spPr>
      </p:pic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077573FB-F059-4F95-ABCB-562BB66575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736422"/>
              </p:ext>
            </p:extLst>
          </p:nvPr>
        </p:nvGraphicFramePr>
        <p:xfrm>
          <a:off x="83617" y="1009888"/>
          <a:ext cx="7647792" cy="4208053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1959594">
                  <a:extLst>
                    <a:ext uri="{9D8B030D-6E8A-4147-A177-3AD203B41FA5}">
                      <a16:colId xmlns:a16="http://schemas.microsoft.com/office/drawing/2014/main" val="1758293303"/>
                    </a:ext>
                  </a:extLst>
                </a:gridCol>
                <a:gridCol w="3138934">
                  <a:extLst>
                    <a:ext uri="{9D8B030D-6E8A-4147-A177-3AD203B41FA5}">
                      <a16:colId xmlns:a16="http://schemas.microsoft.com/office/drawing/2014/main" val="1082189938"/>
                    </a:ext>
                  </a:extLst>
                </a:gridCol>
                <a:gridCol w="2549264">
                  <a:extLst>
                    <a:ext uri="{9D8B030D-6E8A-4147-A177-3AD203B41FA5}">
                      <a16:colId xmlns:a16="http://schemas.microsoft.com/office/drawing/2014/main" val="803983233"/>
                    </a:ext>
                  </a:extLst>
                </a:gridCol>
              </a:tblGrid>
              <a:tr h="1142371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Эмулятор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Быстродействие, </a:t>
                      </a:r>
                      <a:r>
                        <a:rPr lang="en-US" dirty="0"/>
                        <a:t>IPS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kern="1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Среднее значение количества строк одной функциональной точки ПО</a:t>
                      </a:r>
                      <a:endParaRPr lang="ru-RU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95685662"/>
                  </a:ext>
                </a:extLst>
              </a:tr>
              <a:tr h="510947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Qemu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30525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ru-RU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86487216"/>
                  </a:ext>
                </a:extLst>
              </a:tr>
              <a:tr h="510947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Kopycat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4302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ru-RU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76786821"/>
                  </a:ext>
                </a:extLst>
              </a:tr>
              <a:tr h="51094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Unicorn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26751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ru-RU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83364569"/>
                  </a:ext>
                </a:extLst>
              </a:tr>
              <a:tr h="51094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MARS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5648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ru-RU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86408566"/>
                  </a:ext>
                </a:extLst>
              </a:tr>
              <a:tr h="51094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SPIM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23418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74488584"/>
                  </a:ext>
                </a:extLst>
              </a:tr>
              <a:tr h="51094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Rush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ru-RU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6007321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0275DDC6-EC77-45FA-BD92-F4C2D7F4DEAF}"/>
              </a:ext>
            </a:extLst>
          </p:cNvPr>
          <p:cNvSpPr txBox="1"/>
          <p:nvPr/>
        </p:nvSpPr>
        <p:spPr>
          <a:xfrm>
            <a:off x="8471864" y="1455393"/>
            <a:ext cx="2881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Рассуждения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7FA76C1-D62E-47FC-956D-2AFA7E64100A}"/>
              </a:ext>
            </a:extLst>
          </p:cNvPr>
          <p:cNvSpPr txBox="1"/>
          <p:nvPr/>
        </p:nvSpPr>
        <p:spPr>
          <a:xfrm>
            <a:off x="2664898" y="6009525"/>
            <a:ext cx="2881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Выводы</a:t>
            </a:r>
          </a:p>
        </p:txBody>
      </p:sp>
    </p:spTree>
    <p:extLst>
      <p:ext uri="{BB962C8B-B14F-4D97-AF65-F5344CB8AC3E}">
        <p14:creationId xmlns:p14="http://schemas.microsoft.com/office/powerpoint/2010/main" val="42120130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23F4B6-34F6-5F49-8575-0B830127F0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18</a:t>
            </a:fld>
            <a:endParaRPr lang="ru-RU" dirty="0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C97D02F3-B3CF-1A40-992B-3BCE54AEC322}"/>
              </a:ext>
            </a:extLst>
          </p:cNvPr>
          <p:cNvSpPr txBox="1">
            <a:spLocks/>
          </p:cNvSpPr>
          <p:nvPr/>
        </p:nvSpPr>
        <p:spPr>
          <a:xfrm>
            <a:off x="-1" y="-16805"/>
            <a:ext cx="12192001" cy="94120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+mn-lt"/>
              </a:rPr>
              <a:t>	</a:t>
            </a:r>
            <a:r>
              <a:rPr lang="ru-RU" b="1" dirty="0">
                <a:latin typeface="+mn-lt"/>
              </a:rPr>
              <a:t>Основные результаты работы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65F144-5406-EF47-B91B-14B125A33E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7" y="68686"/>
            <a:ext cx="811437" cy="7920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86CDF8B-5A30-8C4F-B34E-4275A0D98B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37130"/>
            <a:ext cx="697948" cy="823580"/>
          </a:xfrm>
          <a:prstGeom prst="rect">
            <a:avLst/>
          </a:prstGeom>
          <a:effectLst/>
        </p:spPr>
      </p:pic>
      <p:sp>
        <p:nvSpPr>
          <p:cNvPr id="10" name="Объект 2">
            <a:extLst>
              <a:ext uri="{FF2B5EF4-FFF2-40B4-BE49-F238E27FC236}">
                <a16:creationId xmlns:a16="http://schemas.microsoft.com/office/drawing/2014/main" id="{F6EFB1DC-50FC-4FD0-9CCD-A1BF308883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9335" y="1373475"/>
            <a:ext cx="11369040" cy="4838194"/>
          </a:xfrm>
        </p:spPr>
        <p:txBody>
          <a:bodyPr>
            <a:noAutofit/>
          </a:bodyPr>
          <a:lstStyle/>
          <a:p>
            <a:pPr marL="514350" indent="-514350" algn="just">
              <a:buFont typeface="+mj-lt"/>
              <a:buAutoNum type="arabicPeriod"/>
            </a:pPr>
            <a:r>
              <a:rPr lang="ru-RU" sz="1800" dirty="0">
                <a:ea typeface="Helvetica Neue" panose="02000503000000020004" pitchFamily="2" charset="0"/>
                <a:cs typeface="Helvetica Neue" panose="02000503000000020004" pitchFamily="2" charset="0"/>
              </a:rPr>
              <a:t>Разработана методика исследования быстродействия современных средств проектирования ПО для разработки эмулятора встраиваемых систем, отличающейся от существующих стабильным окружением за счет применения контейнеризации в </a:t>
            </a:r>
            <a:r>
              <a:rPr lang="en-US" sz="1800" dirty="0">
                <a:ea typeface="Helvetica Neue" panose="02000503000000020004" pitchFamily="2" charset="0"/>
                <a:cs typeface="Helvetica Neue" panose="02000503000000020004" pitchFamily="2" charset="0"/>
              </a:rPr>
              <a:t>Docker</a:t>
            </a:r>
            <a:r>
              <a:rPr lang="ru-RU" sz="1800" dirty="0">
                <a:ea typeface="Helvetica Neue" panose="02000503000000020004" pitchFamily="2" charset="0"/>
                <a:cs typeface="Helvetica Neue" panose="02000503000000020004" pitchFamily="2" charset="0"/>
              </a:rPr>
              <a:t>, в котором проводится измерение быстродействия, а также иерархическим дескриптором описания конфигурации проводимого исследования, который повышает эффективность конфигурации. 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ru-RU" sz="1800" dirty="0">
                <a:ea typeface="Helvetica Neue" panose="02000503000000020004" pitchFamily="2" charset="0"/>
                <a:cs typeface="Helvetica Neue" panose="02000503000000020004" pitchFamily="2" charset="0"/>
              </a:rPr>
              <a:t>Реализована разработанная методика исследования быстродействия современных средств проектирования ПО в виде программного комплекса «</a:t>
            </a:r>
            <a:r>
              <a:rPr lang="en-US" sz="1800" dirty="0">
                <a:ea typeface="Helvetica Neue" panose="02000503000000020004" pitchFamily="2" charset="0"/>
                <a:cs typeface="Helvetica Neue" panose="02000503000000020004" pitchFamily="2" charset="0"/>
              </a:rPr>
              <a:t>FPLB</a:t>
            </a:r>
            <a:r>
              <a:rPr lang="ru-RU" sz="1800" dirty="0">
                <a:ea typeface="Helvetica Neue" panose="02000503000000020004" pitchFamily="2" charset="0"/>
                <a:cs typeface="Helvetica Neue" panose="02000503000000020004" pitchFamily="2" charset="0"/>
              </a:rPr>
              <a:t>». Проведено исследование быстродействия современных средств проектирования ПО с помощью разработанного программного комплекса. Современные средства проектирования ПО </a:t>
            </a:r>
            <a:r>
              <a:rPr lang="en-US" sz="1800" dirty="0">
                <a:ea typeface="Helvetica Neue" panose="02000503000000020004" pitchFamily="2" charset="0"/>
                <a:cs typeface="Helvetica Neue" panose="02000503000000020004" pitchFamily="2" charset="0"/>
              </a:rPr>
              <a:t>Rust </a:t>
            </a:r>
            <a:r>
              <a:rPr lang="ru-RU" sz="1800" dirty="0">
                <a:ea typeface="Helvetica Neue" panose="02000503000000020004" pitchFamily="2" charset="0"/>
                <a:cs typeface="Helvetica Neue" panose="02000503000000020004" pitchFamily="2" charset="0"/>
              </a:rPr>
              <a:t>и </a:t>
            </a:r>
            <a:r>
              <a:rPr lang="en-US" sz="1800" dirty="0" err="1">
                <a:ea typeface="Helvetica Neue" panose="02000503000000020004" pitchFamily="2" charset="0"/>
                <a:cs typeface="Helvetica Neue" panose="02000503000000020004" pitchFamily="2" charset="0"/>
              </a:rPr>
              <a:t>Cython</a:t>
            </a:r>
            <a:r>
              <a:rPr lang="en-US" sz="1800" dirty="0"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ru-RU" sz="1800" dirty="0">
                <a:ea typeface="Helvetica Neue" panose="02000503000000020004" pitchFamily="2" charset="0"/>
                <a:cs typeface="Helvetica Neue" panose="02000503000000020004" pitchFamily="2" charset="0"/>
              </a:rPr>
              <a:t>показали высокое быстродействие, сравнимое со средством проектирования ПО Си.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ru-RU" sz="1800" dirty="0">
                <a:ea typeface="Helvetica Neue" panose="02000503000000020004" pitchFamily="2" charset="0"/>
                <a:cs typeface="Helvetica Neue" panose="02000503000000020004" pitchFamily="2" charset="0"/>
              </a:rPr>
              <a:t>Разработана архитектура эмулятора ядра </a:t>
            </a:r>
            <a:r>
              <a:rPr lang="en-US" sz="1800" dirty="0">
                <a:ea typeface="Helvetica Neue" panose="02000503000000020004" pitchFamily="2" charset="0"/>
                <a:cs typeface="Helvetica Neue" panose="02000503000000020004" pitchFamily="2" charset="0"/>
              </a:rPr>
              <a:t>MIPS</a:t>
            </a:r>
            <a:r>
              <a:rPr lang="ru-RU" sz="1800" dirty="0">
                <a:ea typeface="Helvetica Neue" panose="02000503000000020004" pitchFamily="2" charset="0"/>
                <a:cs typeface="Helvetica Neue" panose="02000503000000020004" pitchFamily="2" charset="0"/>
              </a:rPr>
              <a:t>. Реализован эмулятор ядра </a:t>
            </a:r>
            <a:r>
              <a:rPr lang="en-US" sz="1800" dirty="0">
                <a:ea typeface="Helvetica Neue" panose="02000503000000020004" pitchFamily="2" charset="0"/>
                <a:cs typeface="Helvetica Neue" panose="02000503000000020004" pitchFamily="2" charset="0"/>
              </a:rPr>
              <a:t>MIPS </a:t>
            </a:r>
            <a:r>
              <a:rPr lang="ru-RU" sz="1800" dirty="0">
                <a:ea typeface="Helvetica Neue" panose="02000503000000020004" pitchFamily="2" charset="0"/>
                <a:cs typeface="Helvetica Neue" panose="02000503000000020004" pitchFamily="2" charset="0"/>
              </a:rPr>
              <a:t>с использованием современного средства проектирования ПО </a:t>
            </a:r>
            <a:r>
              <a:rPr lang="en-US" sz="1800" dirty="0">
                <a:ea typeface="Helvetica Neue" panose="02000503000000020004" pitchFamily="2" charset="0"/>
                <a:cs typeface="Helvetica Neue" panose="02000503000000020004" pitchFamily="2" charset="0"/>
              </a:rPr>
              <a:t>Rust</a:t>
            </a:r>
            <a:r>
              <a:rPr lang="ru-RU" sz="1800" dirty="0">
                <a:ea typeface="Helvetica Neue" panose="02000503000000020004" pitchFamily="2" charset="0"/>
                <a:cs typeface="Helvetica Neue" panose="02000503000000020004" pitchFamily="2" charset="0"/>
              </a:rPr>
              <a:t>, который позволит повысить быстродействие выполнения эмулируемого ПО и снизить трудозатраты на реализацию составляющих эмулируемой системы.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ru-RU" sz="1800" dirty="0">
                <a:ea typeface="Helvetica Neue" panose="02000503000000020004" pitchFamily="2" charset="0"/>
                <a:cs typeface="Helvetica Neue" panose="02000503000000020004" pitchFamily="2" charset="0"/>
              </a:rPr>
              <a:t>Проведено испытание быстродействия эмуляторов ядра </a:t>
            </a:r>
            <a:r>
              <a:rPr lang="en-US" sz="1800" dirty="0">
                <a:ea typeface="Helvetica Neue" panose="02000503000000020004" pitchFamily="2" charset="0"/>
                <a:cs typeface="Helvetica Neue" panose="02000503000000020004" pitchFamily="2" charset="0"/>
              </a:rPr>
              <a:t>MIPS</a:t>
            </a:r>
            <a:r>
              <a:rPr lang="ru-RU" sz="1800" dirty="0">
                <a:ea typeface="Helvetica Neue" panose="02000503000000020004" pitchFamily="2" charset="0"/>
                <a:cs typeface="Helvetica Neue" panose="02000503000000020004" pitchFamily="2" charset="0"/>
              </a:rPr>
              <a:t> которое показало увеличение быстродействия на </a:t>
            </a:r>
            <a:r>
              <a:rPr lang="en-US" sz="1800" dirty="0">
                <a:ea typeface="Helvetica Neue" panose="02000503000000020004" pitchFamily="2" charset="0"/>
                <a:cs typeface="Helvetica Neue" panose="02000503000000020004" pitchFamily="2" charset="0"/>
              </a:rPr>
              <a:t>X </a:t>
            </a:r>
            <a:r>
              <a:rPr lang="ru-RU" sz="1800" dirty="0">
                <a:ea typeface="Helvetica Neue" panose="02000503000000020004" pitchFamily="2" charset="0"/>
                <a:cs typeface="Helvetica Neue" panose="02000503000000020004" pitchFamily="2" charset="0"/>
              </a:rPr>
              <a:t>раз при использовании средства проектирования ПО </a:t>
            </a:r>
            <a:r>
              <a:rPr lang="en-US" sz="1800" dirty="0">
                <a:ea typeface="Helvetica Neue" panose="02000503000000020004" pitchFamily="2" charset="0"/>
                <a:cs typeface="Helvetica Neue" panose="02000503000000020004" pitchFamily="2" charset="0"/>
              </a:rPr>
              <a:t>Rust</a:t>
            </a:r>
            <a:r>
              <a:rPr lang="ru-RU" sz="1800" dirty="0">
                <a:ea typeface="Helvetica Neue" panose="02000503000000020004" pitchFamily="2" charset="0"/>
                <a:cs typeface="Helvetica Neue" panose="02000503000000020004" pitchFamily="2" charset="0"/>
              </a:rPr>
              <a:t>. Проведен расчет и сравнение средних значений количества строк исходного кода одной функциональной точки ПО эмуляторов ядра </a:t>
            </a:r>
            <a:r>
              <a:rPr lang="en-US" sz="1800" dirty="0">
                <a:ea typeface="Helvetica Neue" panose="02000503000000020004" pitchFamily="2" charset="0"/>
                <a:cs typeface="Helvetica Neue" panose="02000503000000020004" pitchFamily="2" charset="0"/>
              </a:rPr>
              <a:t>MIPS</a:t>
            </a:r>
            <a:r>
              <a:rPr lang="ru-RU" sz="1800" dirty="0">
                <a:ea typeface="Helvetica Neue" panose="02000503000000020004" pitchFamily="2" charset="0"/>
                <a:cs typeface="Helvetica Neue" panose="02000503000000020004" pitchFamily="2" charset="0"/>
              </a:rPr>
              <a:t>, которое показало уменьшение трудозатрат на разработку ПО эмулятора при использовании средства проектирования ПО </a:t>
            </a:r>
            <a:r>
              <a:rPr lang="en-US" sz="1800" dirty="0">
                <a:ea typeface="Helvetica Neue" panose="02000503000000020004" pitchFamily="2" charset="0"/>
                <a:cs typeface="Helvetica Neue" panose="02000503000000020004" pitchFamily="2" charset="0"/>
              </a:rPr>
              <a:t>Rust</a:t>
            </a:r>
            <a:r>
              <a:rPr lang="ru-RU" sz="1800" dirty="0">
                <a:ea typeface="Helvetica Neue" panose="02000503000000020004" pitchFamily="2" charset="0"/>
                <a:cs typeface="Helvetica Neue" panose="02000503000000020004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661011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E0A73A-0DF3-3A44-813D-3A4A08C1D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19</a:t>
            </a:fld>
            <a:endParaRPr lang="ru-RU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518D549C-931B-2B41-8F20-D12288256AC4}"/>
              </a:ext>
            </a:extLst>
          </p:cNvPr>
          <p:cNvSpPr txBox="1">
            <a:spLocks/>
          </p:cNvSpPr>
          <p:nvPr/>
        </p:nvSpPr>
        <p:spPr>
          <a:xfrm>
            <a:off x="-1" y="-16805"/>
            <a:ext cx="12192001" cy="94120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latin typeface="+mn-lt"/>
              </a:rPr>
              <a:t>	</a:t>
            </a:r>
            <a:r>
              <a:rPr lang="ru-RU" sz="3600" b="1" dirty="0">
                <a:latin typeface="+mn-lt"/>
              </a:rPr>
              <a:t>Публикации за время обучения в магистратуре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4B38554-368B-1248-AC91-FEBE5F0B28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7" y="68686"/>
            <a:ext cx="811437" cy="7920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8DCF241-9FDA-E548-AFC7-74FEE1DA11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37130"/>
            <a:ext cx="697948" cy="823580"/>
          </a:xfrm>
          <a:prstGeom prst="rect">
            <a:avLst/>
          </a:prstGeom>
          <a:effectLst/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75388A-7D00-477E-B115-BAACE3DFD7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449" y="1368572"/>
            <a:ext cx="11221081" cy="4808391"/>
          </a:xfrm>
        </p:spPr>
        <p:txBody>
          <a:bodyPr>
            <a:normAutofit lnSpcReduction="10000"/>
          </a:bodyPr>
          <a:lstStyle/>
          <a:p>
            <a:r>
              <a:rPr lang="en-US" sz="1800" dirty="0">
                <a:latin typeface="Helvetica Neue" panose="02000503000000020004"/>
              </a:rPr>
              <a:t>Andrey </a:t>
            </a:r>
            <a:r>
              <a:rPr lang="en-US" sz="1800" dirty="0" err="1">
                <a:latin typeface="Helvetica Neue" panose="02000503000000020004"/>
              </a:rPr>
              <a:t>Vlasov</a:t>
            </a:r>
            <a:r>
              <a:rPr lang="en-US" sz="1800" dirty="0">
                <a:latin typeface="Helvetica Neue" panose="02000503000000020004"/>
              </a:rPr>
              <a:t>, Aleksey </a:t>
            </a:r>
            <a:r>
              <a:rPr lang="en-US" sz="1800" dirty="0" err="1">
                <a:latin typeface="Helvetica Neue" panose="02000503000000020004"/>
              </a:rPr>
              <a:t>Gladkikh</a:t>
            </a:r>
            <a:r>
              <a:rPr lang="en-US" sz="1800" dirty="0">
                <a:latin typeface="Helvetica Neue" panose="02000503000000020004"/>
              </a:rPr>
              <a:t> and Kirill Kutaev: Application of Modern Programming Languages in solving the Problem of Emulator Development for Embedded Systems. Lecture Notes in Networks and Systems, 2024. DOI: 10.1007/978-3-031-35311-6_1 </a:t>
            </a:r>
            <a:r>
              <a:rPr lang="en-US" sz="1800" b="1" dirty="0">
                <a:latin typeface="Helvetica Neue" panose="02000503000000020004"/>
              </a:rPr>
              <a:t>(Scopus) </a:t>
            </a:r>
            <a:endParaRPr lang="ru-RU" sz="1800" b="1" dirty="0">
              <a:latin typeface="Helvetica Neue" panose="02000503000000020004"/>
            </a:endParaRPr>
          </a:p>
          <a:p>
            <a:r>
              <a:rPr lang="ru-RU" sz="1800" dirty="0">
                <a:latin typeface="Helvetica Neue" panose="02000503000000020004"/>
              </a:rPr>
              <a:t>Кутаев К.С., Титов А.С. Методика динамического изменения последовательности выполнения процессорных инструкций в эмуляторе для тестирования встраиваемого программного обеспечения, управляемого прерываниями // Динамика сложных систем - XXI век. – 2024. – Т. 18, № 1. – С. 51-59. </a:t>
            </a:r>
            <a:r>
              <a:rPr lang="ru-RU" sz="1800" b="1" dirty="0">
                <a:latin typeface="Helvetica Neue" panose="02000503000000020004"/>
              </a:rPr>
              <a:t>(ВАК)</a:t>
            </a:r>
          </a:p>
          <a:p>
            <a:r>
              <a:rPr lang="ru-RU" sz="1800" dirty="0">
                <a:latin typeface="Helvetica Neue" panose="02000503000000020004"/>
              </a:rPr>
              <a:t>Кутаев К.С., Титов А.С. Изменение поведения программы путём внесения модификации в последовательность выполнения процессорных инструкций в эмулируемой среде </a:t>
            </a:r>
            <a:r>
              <a:rPr lang="en-US" sz="1800" dirty="0">
                <a:latin typeface="Helvetica Neue" panose="02000503000000020004"/>
              </a:rPr>
              <a:t>// </a:t>
            </a:r>
            <a:r>
              <a:rPr lang="ru-RU" sz="1800" dirty="0">
                <a:latin typeface="Helvetica Neue" panose="02000503000000020004"/>
              </a:rPr>
              <a:t> Безопасные информационные технологии : Сборник трудов Двенадцатой международной научно-технической конференции, Москва, 30 октября – 03 ноября 2023 года. – Москва: Московский государственный технический университет имени Н.Э. Баумана (национальный исследовательский университет) (Москва), 2023. – С. 42-46. </a:t>
            </a:r>
            <a:r>
              <a:rPr lang="ru-RU" sz="1800" b="1" dirty="0">
                <a:latin typeface="Helvetica Neue" panose="02000503000000020004"/>
              </a:rPr>
              <a:t>(РИНЦ)</a:t>
            </a:r>
          </a:p>
          <a:p>
            <a:r>
              <a:rPr lang="ru-RU" sz="1800" dirty="0">
                <a:latin typeface="Helvetica Neue" panose="02000503000000020004"/>
              </a:rPr>
              <a:t>Гладких А. А., </a:t>
            </a:r>
            <a:r>
              <a:rPr lang="ru-RU" sz="1800" dirty="0" err="1">
                <a:latin typeface="Helvetica Neue" panose="02000503000000020004"/>
              </a:rPr>
              <a:t>Гараев</a:t>
            </a:r>
            <a:r>
              <a:rPr lang="ru-RU" sz="1800" dirty="0">
                <a:latin typeface="Helvetica Neue" panose="02000503000000020004"/>
              </a:rPr>
              <a:t> А. В., Чернышов Д. Д., Кутаев К.С. </a:t>
            </a:r>
            <a:r>
              <a:rPr lang="ru-RU" sz="1800" b="1" dirty="0">
                <a:latin typeface="Helvetica Neue" panose="02000503000000020004"/>
              </a:rPr>
              <a:t> </a:t>
            </a:r>
            <a:r>
              <a:rPr lang="ru-RU" sz="1800" dirty="0">
                <a:latin typeface="Helvetica Neue" panose="02000503000000020004"/>
              </a:rPr>
              <a:t>Анализ беспроводных протоколов передачи данных // Технологии инженерных и информационных систем. – 2023. – № 4. – С. 3-21. </a:t>
            </a:r>
            <a:r>
              <a:rPr lang="ru-RU" sz="1800" b="1" dirty="0">
                <a:latin typeface="Helvetica Neue" panose="02000503000000020004"/>
              </a:rPr>
              <a:t>(РИНЦ)</a:t>
            </a:r>
          </a:p>
          <a:p>
            <a:r>
              <a:rPr lang="ru-RU" sz="1800" dirty="0">
                <a:latin typeface="Helvetica Neue" panose="02000503000000020004"/>
              </a:rPr>
              <a:t>Кутаев К. С., Захарова В. О., Латыпова В. А., Муравьев К. А. Анализ защищенности клиент-серверных приложений от атаки BEAST // Технологии инженерных и информационных систем. – 2022. – № 3. – С. 46-52. – EDN HQGQCO. </a:t>
            </a:r>
            <a:r>
              <a:rPr lang="ru-RU" sz="1800" b="1" dirty="0">
                <a:latin typeface="Helvetica Neue" panose="02000503000000020004"/>
              </a:rPr>
              <a:t>(РИНЦ)</a:t>
            </a:r>
          </a:p>
        </p:txBody>
      </p:sp>
    </p:spTree>
    <p:extLst>
      <p:ext uri="{BB962C8B-B14F-4D97-AF65-F5344CB8AC3E}">
        <p14:creationId xmlns:p14="http://schemas.microsoft.com/office/powerpoint/2010/main" val="11221555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9107B01E-7683-304F-A21C-896CE6728084}"/>
              </a:ext>
            </a:extLst>
          </p:cNvPr>
          <p:cNvSpPr txBox="1">
            <a:spLocks/>
          </p:cNvSpPr>
          <p:nvPr/>
        </p:nvSpPr>
        <p:spPr>
          <a:xfrm>
            <a:off x="-1" y="-16805"/>
            <a:ext cx="12192001" cy="94120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dirty="0">
                <a:latin typeface="+mn-lt"/>
              </a:rPr>
              <a:t>	Цель работы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A003EEC-EFB1-6242-8FAA-2730C426D6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7" y="68686"/>
            <a:ext cx="811437" cy="79202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D46BAFE-36ED-D241-AE9D-6E41785C82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37130"/>
            <a:ext cx="697948" cy="823580"/>
          </a:xfrm>
          <a:prstGeom prst="rect">
            <a:avLst/>
          </a:prstGeom>
          <a:effectLst/>
        </p:spPr>
      </p:pic>
      <p:sp>
        <p:nvSpPr>
          <p:cNvPr id="3" name="Объект 2">
            <a:extLst>
              <a:ext uri="{FF2B5EF4-FFF2-40B4-BE49-F238E27FC236}">
                <a16:creationId xmlns:a16="http://schemas.microsoft.com/office/drawing/2014/main" id="{41173161-F7A1-408C-A972-BD9FE7970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75345" y="1426079"/>
            <a:ext cx="9049406" cy="4389116"/>
          </a:xfrm>
        </p:spPr>
        <p:txBody>
          <a:bodyPr>
            <a:no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ru-RU" sz="3200" b="0" i="0" u="none" strike="noStrike" dirty="0">
                <a:solidFill>
                  <a:srgbClr val="000000"/>
                </a:solidFill>
                <a:effectLst/>
              </a:rPr>
              <a:t>Исследование современных средств и методов проектирования ПО, а также их применение для реализации эмулятора встраиваемых систем, позволяющего повысить быстродействие эмуляции ПО и уменьшить трудозатраты на реализацию составляющих эмулируемой системы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8000BEA-6D39-CA44-833D-34E2E34670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595796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E0A73A-0DF3-3A44-813D-3A4A08C1D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20</a:t>
            </a:fld>
            <a:endParaRPr lang="ru-RU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518D549C-931B-2B41-8F20-D12288256AC4}"/>
              </a:ext>
            </a:extLst>
          </p:cNvPr>
          <p:cNvSpPr txBox="1">
            <a:spLocks/>
          </p:cNvSpPr>
          <p:nvPr/>
        </p:nvSpPr>
        <p:spPr>
          <a:xfrm>
            <a:off x="-1" y="-16805"/>
            <a:ext cx="12192001" cy="94120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+mn-lt"/>
              </a:rPr>
              <a:t>	</a:t>
            </a:r>
            <a:r>
              <a:rPr lang="ru-RU" b="1" dirty="0">
                <a:latin typeface="+mn-lt"/>
              </a:rPr>
              <a:t>Апробация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4B38554-368B-1248-AC91-FEBE5F0B28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7" y="68686"/>
            <a:ext cx="811437" cy="7920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8DCF241-9FDA-E548-AFC7-74FEE1DA11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37130"/>
            <a:ext cx="697948" cy="823580"/>
          </a:xfrm>
          <a:prstGeom prst="rect">
            <a:avLst/>
          </a:prstGeom>
          <a:effectLst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CAEFEA-1959-49C5-8979-9E535CF39C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786720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E0A73A-0DF3-3A44-813D-3A4A08C1D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21</a:t>
            </a:fld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CAEFEA-1959-49C5-8979-9E535CF39C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17674"/>
            <a:ext cx="10515600" cy="5559289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ru-RU" sz="6600" dirty="0">
                <a:latin typeface="Helvetica Neue" panose="02000503000000020004"/>
              </a:rPr>
              <a:t>Благодарю за внимание!</a:t>
            </a:r>
          </a:p>
        </p:txBody>
      </p:sp>
    </p:spTree>
    <p:extLst>
      <p:ext uri="{BB962C8B-B14F-4D97-AF65-F5344CB8AC3E}">
        <p14:creationId xmlns:p14="http://schemas.microsoft.com/office/powerpoint/2010/main" val="41078830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502563-780D-9A4C-8688-21BD4E6EF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22</a:t>
            </a:fld>
            <a:endParaRPr lang="ru-RU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5244247D-458B-804E-8660-B8C8BACFDC3F}"/>
              </a:ext>
            </a:extLst>
          </p:cNvPr>
          <p:cNvSpPr txBox="1">
            <a:spLocks/>
          </p:cNvSpPr>
          <p:nvPr/>
        </p:nvSpPr>
        <p:spPr>
          <a:xfrm>
            <a:off x="-1" y="-16805"/>
            <a:ext cx="12192001" cy="94120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+mn-lt"/>
              </a:rPr>
              <a:t>	</a:t>
            </a:r>
            <a:r>
              <a:rPr lang="ru-RU" sz="4000" b="1" dirty="0">
                <a:latin typeface="+mn-lt"/>
              </a:rPr>
              <a:t>Методика исследования быстродействия ЯП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C1B6FE-0157-D842-B40B-5230337F32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7" y="68686"/>
            <a:ext cx="811437" cy="7920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108A182-E882-F649-9105-60A469C17A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37130"/>
            <a:ext cx="697948" cy="823580"/>
          </a:xfrm>
          <a:prstGeom prst="rect">
            <a:avLst/>
          </a:prstGeom>
          <a:effectLst/>
        </p:spPr>
      </p:pic>
      <p:sp>
        <p:nvSpPr>
          <p:cNvPr id="10" name="Объект 2">
            <a:extLst>
              <a:ext uri="{FF2B5EF4-FFF2-40B4-BE49-F238E27FC236}">
                <a16:creationId xmlns:a16="http://schemas.microsoft.com/office/drawing/2014/main" id="{80E79F5E-74A1-452D-AB16-BD22962409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9335" y="1373475"/>
            <a:ext cx="11369040" cy="4838194"/>
          </a:xfrm>
        </p:spPr>
        <p:txBody>
          <a:bodyPr>
            <a:no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ru-RU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Разработка идентичных алгоритмов с использованием базовых синтаксических конструкций ЯП и идентичного интерфейса передачи входных данных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Генерация случайных входных данных в заданных диапазонах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Запуск контейнера с образом ОС и окружением для исследуемых ЯП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Старт отсчета времени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Запуск выполнения алгоритма 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Окончание отсчета времени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Сохранение результатов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Повторение пунктов 3 – 7 для других исследуемых ЯП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Повторение пунктов 2 – 8 для заданное количество раз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Вычисление среднего арифметического скорости выполнения для каждого ЯП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Построение графика сравнения быстродействия ЯП</a:t>
            </a:r>
          </a:p>
          <a:p>
            <a:pPr marL="457200" indent="-457200">
              <a:buFont typeface="+mj-lt"/>
              <a:buAutoNum type="arabicPeriod"/>
            </a:pPr>
            <a:endParaRPr lang="ru-RU" sz="20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93597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502563-780D-9A4C-8688-21BD4E6EF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23</a:t>
            </a:fld>
            <a:endParaRPr lang="ru-RU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5244247D-458B-804E-8660-B8C8BACFDC3F}"/>
              </a:ext>
            </a:extLst>
          </p:cNvPr>
          <p:cNvSpPr txBox="1">
            <a:spLocks/>
          </p:cNvSpPr>
          <p:nvPr/>
        </p:nvSpPr>
        <p:spPr>
          <a:xfrm>
            <a:off x="-1" y="-16805"/>
            <a:ext cx="12192001" cy="94120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+mn-lt"/>
              </a:rPr>
              <a:t>	</a:t>
            </a:r>
            <a:r>
              <a:rPr lang="ru-RU" sz="4000" b="1" dirty="0">
                <a:latin typeface="+mn-lt"/>
              </a:rPr>
              <a:t>Разработка ПО для исследования ЯП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C1B6FE-0157-D842-B40B-5230337F32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7" y="68686"/>
            <a:ext cx="811437" cy="7920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108A182-E882-F649-9105-60A469C17A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37130"/>
            <a:ext cx="697948" cy="823580"/>
          </a:xfrm>
          <a:prstGeom prst="rect">
            <a:avLst/>
          </a:prstGeom>
          <a:effectLst/>
        </p:spPr>
      </p:pic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E0B9D570-6731-44BB-AC1E-9D7F60B6DA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544" y="2875648"/>
            <a:ext cx="11642910" cy="3377542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BB04CD7-5B1F-4BE0-8AAC-F70055042F14}"/>
              </a:ext>
            </a:extLst>
          </p:cNvPr>
          <p:cNvSpPr txBox="1"/>
          <p:nvPr/>
        </p:nvSpPr>
        <p:spPr>
          <a:xfrm>
            <a:off x="274544" y="1244432"/>
            <a:ext cx="937330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Helvetica Neue" panose="02000503000000020004"/>
              </a:rPr>
              <a:t>Flexible Programming Language Benchmarking (FPLB)</a:t>
            </a:r>
            <a:endParaRPr lang="ru-RU" sz="2000" dirty="0">
              <a:latin typeface="Helvetica Neue" panose="02000503000000020004"/>
            </a:endParaRPr>
          </a:p>
          <a:p>
            <a:r>
              <a:rPr lang="ru-RU" sz="2000" dirty="0">
                <a:latin typeface="Helvetica Neue" panose="02000503000000020004"/>
              </a:rPr>
              <a:t>Гибкий Бенчмаркинг Языков Программирования </a:t>
            </a:r>
            <a:endParaRPr lang="en-US" sz="2000" dirty="0">
              <a:latin typeface="Helvetica Neue" panose="02000503000000020004"/>
            </a:endParaRPr>
          </a:p>
          <a:p>
            <a:endParaRPr lang="en-US" sz="2000" dirty="0">
              <a:latin typeface="Helvetica Neue" panose="02000503000000020004"/>
            </a:endParaRPr>
          </a:p>
          <a:p>
            <a:endParaRPr lang="en-US" sz="2000" dirty="0">
              <a:latin typeface="Helvetica Neue" panose="02000503000000020004"/>
            </a:endParaRPr>
          </a:p>
          <a:p>
            <a:r>
              <a:rPr lang="ru-RU" sz="2000" dirty="0">
                <a:latin typeface="Helvetica Neue" panose="02000503000000020004"/>
              </a:rPr>
              <a:t>Диаграмма классов ПО для исследования быстродействия ЯП «</a:t>
            </a:r>
            <a:r>
              <a:rPr lang="en-US" sz="2000" dirty="0">
                <a:latin typeface="Helvetica Neue" panose="02000503000000020004"/>
              </a:rPr>
              <a:t>FPLB</a:t>
            </a:r>
            <a:r>
              <a:rPr lang="ru-RU" sz="2000" dirty="0">
                <a:latin typeface="Helvetica Neue" panose="02000503000000020004"/>
              </a:rPr>
              <a:t>»</a:t>
            </a:r>
            <a:endParaRPr lang="en-US" sz="2000" dirty="0">
              <a:latin typeface="Helvetica Neue" panose="02000503000000020004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75DE12-E870-4412-BE25-1C1813A949E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4022" y="1059393"/>
            <a:ext cx="1861457" cy="1861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8728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502563-780D-9A4C-8688-21BD4E6EF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24</a:t>
            </a:fld>
            <a:endParaRPr lang="ru-RU" dirty="0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5244247D-458B-804E-8660-B8C8BACFDC3F}"/>
              </a:ext>
            </a:extLst>
          </p:cNvPr>
          <p:cNvSpPr txBox="1">
            <a:spLocks/>
          </p:cNvSpPr>
          <p:nvPr/>
        </p:nvSpPr>
        <p:spPr>
          <a:xfrm>
            <a:off x="-1" y="-16805"/>
            <a:ext cx="12192001" cy="94120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+mn-lt"/>
              </a:rPr>
              <a:t>	</a:t>
            </a:r>
            <a:r>
              <a:rPr lang="ru-RU" sz="4000" b="1" dirty="0">
                <a:latin typeface="+mn-lt"/>
              </a:rPr>
              <a:t>Результаты исследования быстродействия ЯП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C1B6FE-0157-D842-B40B-5230337F32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7" y="68686"/>
            <a:ext cx="811437" cy="7920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108A182-E882-F649-9105-60A469C17A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37130"/>
            <a:ext cx="697948" cy="823580"/>
          </a:xfrm>
          <a:prstGeom prst="rect">
            <a:avLst/>
          </a:prstGeom>
          <a:effectLst/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011C7AD-A0BA-4D34-87EE-EF9810EF81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4" y="2622103"/>
            <a:ext cx="4026405" cy="301980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368A9FE-1D32-4322-B358-30979C78EF0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0019" y="2622103"/>
            <a:ext cx="4026405" cy="301980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7900C7F-8783-4AAE-8A0C-CA7BA993763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6422" y="2622102"/>
            <a:ext cx="4026407" cy="301980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AC34A7F-CD97-4F1A-BD63-B3567DA952FD}"/>
              </a:ext>
            </a:extLst>
          </p:cNvPr>
          <p:cNvSpPr txBox="1"/>
          <p:nvPr/>
        </p:nvSpPr>
        <p:spPr>
          <a:xfrm>
            <a:off x="8849559" y="1670970"/>
            <a:ext cx="26001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Helvetica Neue" panose="02000503000000020004"/>
              </a:rPr>
              <a:t>Алгоритм поиска простых чисел</a:t>
            </a:r>
            <a:endParaRPr lang="ru-RU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018C14E-37F3-4970-8DBE-E04581152B8E}"/>
              </a:ext>
            </a:extLst>
          </p:cNvPr>
          <p:cNvSpPr txBox="1"/>
          <p:nvPr/>
        </p:nvSpPr>
        <p:spPr>
          <a:xfrm>
            <a:off x="4795933" y="1670970"/>
            <a:ext cx="26001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Helvetica Neue" panose="02000503000000020004"/>
              </a:rPr>
              <a:t>Алгоритм «Быстрая сортировка»</a:t>
            </a:r>
            <a:endParaRPr lang="ru-RU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18B9FB1-BEDB-4330-B559-C8F9F0B9189E}"/>
              </a:ext>
            </a:extLst>
          </p:cNvPr>
          <p:cNvSpPr txBox="1"/>
          <p:nvPr/>
        </p:nvSpPr>
        <p:spPr>
          <a:xfrm>
            <a:off x="796750" y="1670970"/>
            <a:ext cx="26001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Helvetica Neue" panose="02000503000000020004"/>
              </a:rPr>
              <a:t>Алгоритм умножения матриц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028873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502563-780D-9A4C-8688-21BD4E6EF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25</a:t>
            </a:fld>
            <a:endParaRPr lang="ru-RU" dirty="0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5244247D-458B-804E-8660-B8C8BACFDC3F}"/>
              </a:ext>
            </a:extLst>
          </p:cNvPr>
          <p:cNvSpPr txBox="1">
            <a:spLocks/>
          </p:cNvSpPr>
          <p:nvPr/>
        </p:nvSpPr>
        <p:spPr>
          <a:xfrm>
            <a:off x="-1" y="-16805"/>
            <a:ext cx="12192001" cy="94120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+mn-lt"/>
              </a:rPr>
              <a:t>	</a:t>
            </a:r>
            <a:r>
              <a:rPr lang="en-US" sz="4000" b="1" dirty="0">
                <a:latin typeface="+mn-lt"/>
              </a:rPr>
              <a:t>MIPS</a:t>
            </a:r>
            <a:endParaRPr lang="ru-RU" sz="4000" b="1" dirty="0">
              <a:latin typeface="+mn-l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C1B6FE-0157-D842-B40B-5230337F32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7" y="68686"/>
            <a:ext cx="811437" cy="7920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108A182-E882-F649-9105-60A469C17A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37130"/>
            <a:ext cx="697948" cy="823580"/>
          </a:xfrm>
          <a:prstGeom prst="rect">
            <a:avLst/>
          </a:prstGeom>
          <a:effectLst/>
        </p:spPr>
      </p:pic>
      <p:sp>
        <p:nvSpPr>
          <p:cNvPr id="10" name="Объект 2">
            <a:extLst>
              <a:ext uri="{FF2B5EF4-FFF2-40B4-BE49-F238E27FC236}">
                <a16:creationId xmlns:a16="http://schemas.microsoft.com/office/drawing/2014/main" id="{FD47DDCA-940D-4C6C-9897-AC665E6B89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9335" y="1373475"/>
            <a:ext cx="11369040" cy="483819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MIPS</a:t>
            </a: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- </a:t>
            </a:r>
            <a:r>
              <a:rPr lang="ru-RU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система команд и микропроцессорных архитектур, построенных по принципу </a:t>
            </a: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RISC </a:t>
            </a:r>
            <a:r>
              <a:rPr lang="ru-RU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систем. </a:t>
            </a:r>
            <a:endParaRPr lang="en-US" sz="20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r>
              <a:rPr lang="ru-RU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Применяется во встраиваемых системах различного назначения: промышленное, полиграфическое и телекоммуникационное оборудование,</a:t>
            </a: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ru-RU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автомобили, игровые консоли. </a:t>
            </a:r>
          </a:p>
          <a:p>
            <a:pPr marL="0" indent="0">
              <a:buNone/>
            </a:pPr>
            <a:endParaRPr lang="ru-RU" sz="20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D6EFB60-C301-4997-ABB9-4FE2204C84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7618" y="2805960"/>
            <a:ext cx="6167659" cy="3854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48813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502563-780D-9A4C-8688-21BD4E6EF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26</a:t>
            </a:fld>
            <a:endParaRPr lang="ru-RU" dirty="0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5244247D-458B-804E-8660-B8C8BACFDC3F}"/>
              </a:ext>
            </a:extLst>
          </p:cNvPr>
          <p:cNvSpPr txBox="1">
            <a:spLocks/>
          </p:cNvSpPr>
          <p:nvPr/>
        </p:nvSpPr>
        <p:spPr>
          <a:xfrm>
            <a:off x="-1" y="-16805"/>
            <a:ext cx="12192001" cy="94120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900" b="1" dirty="0">
                <a:latin typeface="+mn-lt"/>
              </a:rPr>
              <a:t>	</a:t>
            </a:r>
            <a:r>
              <a:rPr lang="ru-RU" sz="2900" b="1" dirty="0">
                <a:latin typeface="+mn-lt"/>
              </a:rPr>
              <a:t>Разработка методики испытаний быстродействия эмуляторов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C1B6FE-0157-D842-B40B-5230337F32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7" y="68686"/>
            <a:ext cx="811437" cy="7920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108A182-E882-F649-9105-60A469C17A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37130"/>
            <a:ext cx="697948" cy="823580"/>
          </a:xfrm>
          <a:prstGeom prst="rect">
            <a:avLst/>
          </a:prstGeom>
          <a:effectLst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AEB976B-1D53-44B1-B3E8-36D4BEF10D03}"/>
              </a:ext>
            </a:extLst>
          </p:cNvPr>
          <p:cNvSpPr txBox="1"/>
          <p:nvPr/>
        </p:nvSpPr>
        <p:spPr>
          <a:xfrm>
            <a:off x="256377" y="1238376"/>
            <a:ext cx="11424931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latin typeface="Helvetica Neue" panose="02000503000000020004"/>
              </a:rPr>
              <a:t>Испытания проводятся с использованием алгоритма поиска простых чисел методом перебора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latin typeface="Helvetica Neue" panose="02000503000000020004"/>
              </a:rPr>
              <a:t>Предварительно ПО компилируется компилятором </a:t>
            </a:r>
            <a:r>
              <a:rPr lang="en-US" sz="2000" dirty="0" err="1">
                <a:latin typeface="Helvetica Neue" panose="02000503000000020004"/>
              </a:rPr>
              <a:t>mips</a:t>
            </a:r>
            <a:r>
              <a:rPr lang="en-US" sz="2000" dirty="0">
                <a:latin typeface="Helvetica Neue" panose="02000503000000020004"/>
              </a:rPr>
              <a:t> (</a:t>
            </a:r>
            <a:r>
              <a:rPr lang="en-US" sz="2000" dirty="0" err="1">
                <a:latin typeface="Helvetica Neue" panose="02000503000000020004"/>
              </a:rPr>
              <a:t>el</a:t>
            </a:r>
            <a:r>
              <a:rPr lang="en-US" sz="2000" dirty="0">
                <a:latin typeface="Helvetica Neue" panose="02000503000000020004"/>
              </a:rPr>
              <a:t>) </a:t>
            </a:r>
            <a:r>
              <a:rPr lang="en-US" sz="2000" dirty="0" err="1">
                <a:latin typeface="Helvetica Neue" panose="02000503000000020004"/>
              </a:rPr>
              <a:t>gcc</a:t>
            </a:r>
            <a:r>
              <a:rPr lang="en-US" sz="2000" dirty="0">
                <a:latin typeface="Helvetica Neue" panose="02000503000000020004"/>
              </a:rPr>
              <a:t> 13.2.0</a:t>
            </a:r>
            <a:endParaRPr lang="ru-RU" sz="2000" dirty="0">
              <a:latin typeface="Helvetica Neue" panose="02000503000000020004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latin typeface="Helvetica Neue" panose="02000503000000020004"/>
              </a:rPr>
              <a:t>Испытание проводится над эмуляторами ядра </a:t>
            </a:r>
            <a:r>
              <a:rPr lang="en-US" sz="2000" dirty="0">
                <a:latin typeface="Helvetica Neue" panose="02000503000000020004"/>
              </a:rPr>
              <a:t>MIPS:</a:t>
            </a:r>
          </a:p>
          <a:p>
            <a:pPr marL="800100" lvl="1" indent="-342900">
              <a:buFont typeface="Tahoma" panose="020B0604030504040204" pitchFamily="34" charset="0"/>
              <a:buChar char="-"/>
            </a:pPr>
            <a:r>
              <a:rPr lang="en-US" sz="2000" dirty="0">
                <a:latin typeface="Helvetica Neue" panose="02000503000000020004"/>
              </a:rPr>
              <a:t>QEMU</a:t>
            </a:r>
          </a:p>
          <a:p>
            <a:pPr marL="800100" lvl="1" indent="-342900">
              <a:buFont typeface="Tahoma" panose="020B0604030504040204" pitchFamily="34" charset="0"/>
              <a:buChar char="-"/>
            </a:pPr>
            <a:r>
              <a:rPr lang="en-US" sz="2000" dirty="0" err="1">
                <a:latin typeface="Helvetica Neue" panose="02000503000000020004"/>
              </a:rPr>
              <a:t>Kopycat</a:t>
            </a:r>
            <a:endParaRPr lang="ru-RU" sz="2000" dirty="0">
              <a:latin typeface="Helvetica Neue" panose="02000503000000020004"/>
            </a:endParaRPr>
          </a:p>
          <a:p>
            <a:pPr marL="800100" lvl="1" indent="-342900">
              <a:buFont typeface="Tahoma" panose="020B0604030504040204" pitchFamily="34" charset="0"/>
              <a:buChar char="-"/>
            </a:pPr>
            <a:r>
              <a:rPr lang="en-US" sz="2000" dirty="0">
                <a:latin typeface="Helvetica Neue" panose="02000503000000020004"/>
              </a:rPr>
              <a:t>Unicorn</a:t>
            </a:r>
          </a:p>
          <a:p>
            <a:pPr marL="800100" lvl="1" indent="-342900">
              <a:buFont typeface="Tahoma" panose="020B0604030504040204" pitchFamily="34" charset="0"/>
              <a:buChar char="-"/>
            </a:pPr>
            <a:r>
              <a:rPr lang="en-US" sz="2000" dirty="0">
                <a:latin typeface="Helvetica Neue" panose="02000503000000020004"/>
              </a:rPr>
              <a:t>MARS</a:t>
            </a:r>
          </a:p>
          <a:p>
            <a:pPr marL="800100" lvl="1" indent="-342900">
              <a:buFont typeface="Tahoma" panose="020B0604030504040204" pitchFamily="34" charset="0"/>
              <a:buChar char="-"/>
            </a:pPr>
            <a:r>
              <a:rPr lang="en-US" sz="2000" dirty="0">
                <a:latin typeface="Helvetica Neue" panose="02000503000000020004"/>
              </a:rPr>
              <a:t>SPIM</a:t>
            </a:r>
          </a:p>
          <a:p>
            <a:pPr marL="800100" lvl="1" indent="-342900">
              <a:buFont typeface="Tahoma" panose="020B0604030504040204" pitchFamily="34" charset="0"/>
              <a:buChar char="-"/>
            </a:pPr>
            <a:r>
              <a:rPr lang="en-US" sz="2000" dirty="0">
                <a:latin typeface="Helvetica Neue" panose="02000503000000020004"/>
              </a:rPr>
              <a:t>Rush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latin typeface="Helvetica Neue" panose="02000503000000020004"/>
              </a:rPr>
              <a:t>Мерой быстродействия эмулятора является величина </a:t>
            </a:r>
            <a:r>
              <a:rPr lang="en-US" sz="2000" dirty="0">
                <a:latin typeface="Helvetica Neue" panose="02000503000000020004"/>
              </a:rPr>
              <a:t>IPS – </a:t>
            </a:r>
            <a:r>
              <a:rPr lang="ru-RU" sz="2000" dirty="0">
                <a:latin typeface="Helvetica Neue" panose="02000503000000020004"/>
              </a:rPr>
              <a:t>инструкций в секунду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Helvetica Neue" panose="02000503000000020004"/>
            </a:endParaRPr>
          </a:p>
          <a:p>
            <a:r>
              <a:rPr lang="ru-RU" sz="2000" dirty="0">
                <a:latin typeface="Helvetica Neue" panose="02000503000000020004"/>
              </a:rPr>
              <a:t>Программа испытаний эмулятора </a:t>
            </a:r>
            <a:r>
              <a:rPr lang="en-US" sz="2000" dirty="0">
                <a:latin typeface="Helvetica Neue" panose="02000503000000020004"/>
              </a:rPr>
              <a:t>MIPS:</a:t>
            </a:r>
            <a:endParaRPr lang="ru-RU" sz="2000" dirty="0">
              <a:latin typeface="Helvetica Neue" panose="02000503000000020004"/>
            </a:endParaRPr>
          </a:p>
          <a:p>
            <a:pPr marL="457200" indent="-457200">
              <a:buFont typeface="+mj-lt"/>
              <a:buAutoNum type="arabicPeriod"/>
            </a:pPr>
            <a:r>
              <a:rPr lang="ru-RU" sz="2000" dirty="0">
                <a:latin typeface="Helvetica Neue" panose="02000503000000020004"/>
              </a:rPr>
              <a:t>Фиксация начала выполнения ПО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000" dirty="0">
                <a:latin typeface="Helvetica Neue" panose="02000503000000020004"/>
              </a:rPr>
              <a:t>Запись количества выполненных инструкций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000" dirty="0">
                <a:latin typeface="Helvetica Neue" panose="02000503000000020004"/>
              </a:rPr>
              <a:t>Фиксация окончания выполнения ПО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000" dirty="0">
                <a:latin typeface="Helvetica Neue" panose="02000503000000020004"/>
              </a:rPr>
              <a:t>Вычисление количества </a:t>
            </a:r>
            <a:r>
              <a:rPr lang="en-US" sz="2000" dirty="0">
                <a:latin typeface="Helvetica Neue" panose="02000503000000020004"/>
              </a:rPr>
              <a:t>IPS</a:t>
            </a:r>
            <a:r>
              <a:rPr lang="ru-RU" sz="2000" dirty="0">
                <a:latin typeface="Helvetica Neue" panose="02000503000000020004"/>
              </a:rPr>
              <a:t> </a:t>
            </a:r>
            <a:endParaRPr lang="en-US" sz="2000" dirty="0">
              <a:latin typeface="Helvetica Neue" panose="02000503000000020004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000" dirty="0">
              <a:latin typeface="Helvetica Neue" panose="02000503000000020004"/>
            </a:endParaRPr>
          </a:p>
        </p:txBody>
      </p:sp>
    </p:spTree>
    <p:extLst>
      <p:ext uri="{BB962C8B-B14F-4D97-AF65-F5344CB8AC3E}">
        <p14:creationId xmlns:p14="http://schemas.microsoft.com/office/powerpoint/2010/main" val="2393470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502563-780D-9A4C-8688-21BD4E6EF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27</a:t>
            </a:fld>
            <a:endParaRPr lang="ru-RU" dirty="0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5244247D-458B-804E-8660-B8C8BACFDC3F}"/>
              </a:ext>
            </a:extLst>
          </p:cNvPr>
          <p:cNvSpPr txBox="1">
            <a:spLocks/>
          </p:cNvSpPr>
          <p:nvPr/>
        </p:nvSpPr>
        <p:spPr>
          <a:xfrm>
            <a:off x="-1" y="-16805"/>
            <a:ext cx="12192001" cy="94120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+mn-lt"/>
              </a:rPr>
              <a:t>	</a:t>
            </a:r>
            <a:r>
              <a:rPr lang="ru-RU" sz="4000" b="1" dirty="0">
                <a:latin typeface="+mn-lt"/>
              </a:rPr>
              <a:t>Обоснование выбора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C1B6FE-0157-D842-B40B-5230337F32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7" y="68686"/>
            <a:ext cx="811437" cy="7920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108A182-E882-F649-9105-60A469C17A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37130"/>
            <a:ext cx="697948" cy="823580"/>
          </a:xfrm>
          <a:prstGeom prst="rect">
            <a:avLst/>
          </a:prstGeom>
          <a:effectLst/>
        </p:spPr>
      </p:pic>
      <p:sp>
        <p:nvSpPr>
          <p:cNvPr id="10" name="Объект 2">
            <a:extLst>
              <a:ext uri="{FF2B5EF4-FFF2-40B4-BE49-F238E27FC236}">
                <a16:creationId xmlns:a16="http://schemas.microsoft.com/office/drawing/2014/main" id="{FD47DDCA-940D-4C6C-9897-AC665E6B89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9335" y="1373475"/>
            <a:ext cx="11369040" cy="4838194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ru-RU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Трудозатраты на реализацию в эмуляторе ниже, по сравнению с </a:t>
            </a: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ARM </a:t>
            </a:r>
            <a:r>
              <a:rPr lang="ru-RU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и </a:t>
            </a: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x86 </a:t>
            </a:r>
            <a:r>
              <a:rPr lang="ru-RU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процессорными архитектурами</a:t>
            </a:r>
          </a:p>
          <a:p>
            <a:pPr>
              <a:lnSpc>
                <a:spcPct val="100000"/>
              </a:lnSpc>
            </a:pPr>
            <a:r>
              <a:rPr lang="ru-RU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Распространенность в производстве встраиваемых систем. Является 3-ей по популярности процессорной архитектурой по результатам исследования 2016 года</a:t>
            </a:r>
          </a:p>
          <a:p>
            <a:pPr>
              <a:lnSpc>
                <a:spcPct val="100000"/>
              </a:lnSpc>
            </a:pPr>
            <a:endParaRPr lang="ru-RU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D271D4-308C-440C-85EA-FEC2E43CF9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5052" y="3326027"/>
            <a:ext cx="3429000" cy="299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9591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9107B01E-7683-304F-A21C-896CE6728084}"/>
              </a:ext>
            </a:extLst>
          </p:cNvPr>
          <p:cNvSpPr txBox="1">
            <a:spLocks/>
          </p:cNvSpPr>
          <p:nvPr/>
        </p:nvSpPr>
        <p:spPr>
          <a:xfrm>
            <a:off x="-1" y="-16805"/>
            <a:ext cx="12192001" cy="94120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+mn-lt"/>
              </a:rPr>
              <a:t>	</a:t>
            </a:r>
            <a:r>
              <a:rPr lang="ru-RU" b="1" dirty="0">
                <a:latin typeface="+mn-lt"/>
              </a:rPr>
              <a:t>Области применения эмуляторов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A003EEC-EFB1-6242-8FAA-2730C426D6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7" y="68686"/>
            <a:ext cx="811437" cy="79202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D46BAFE-36ED-D241-AE9D-6E41785C82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37130"/>
            <a:ext cx="697948" cy="823580"/>
          </a:xfrm>
          <a:prstGeom prst="rect">
            <a:avLst/>
          </a:prstGeom>
          <a:effectLst/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8000BEA-6D39-CA44-833D-34E2E34670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28</a:t>
            </a:fld>
            <a:endParaRPr lang="ru-RU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E0D966-19EA-42C0-BC09-8354BAB511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251" y="1300444"/>
            <a:ext cx="9802158" cy="5170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2732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9107B01E-7683-304F-A21C-896CE6728084}"/>
              </a:ext>
            </a:extLst>
          </p:cNvPr>
          <p:cNvSpPr txBox="1">
            <a:spLocks/>
          </p:cNvSpPr>
          <p:nvPr/>
        </p:nvSpPr>
        <p:spPr>
          <a:xfrm>
            <a:off x="-1" y="-16805"/>
            <a:ext cx="12192001" cy="94120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dirty="0">
                <a:latin typeface="+mn-lt"/>
              </a:rPr>
              <a:t>	Актуальность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A003EEC-EFB1-6242-8FAA-2730C426D6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7" y="68686"/>
            <a:ext cx="811437" cy="79202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D46BAFE-36ED-D241-AE9D-6E41785C82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37130"/>
            <a:ext cx="697948" cy="823580"/>
          </a:xfrm>
          <a:prstGeom prst="rect">
            <a:avLst/>
          </a:prstGeom>
          <a:effectLst/>
        </p:spPr>
      </p:pic>
      <p:sp>
        <p:nvSpPr>
          <p:cNvPr id="3" name="Объект 2">
            <a:extLst>
              <a:ext uri="{FF2B5EF4-FFF2-40B4-BE49-F238E27FC236}">
                <a16:creationId xmlns:a16="http://schemas.microsoft.com/office/drawing/2014/main" id="{41173161-F7A1-408C-A972-BD9FE7970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9335" y="1575274"/>
            <a:ext cx="6075426" cy="4389116"/>
          </a:xfrm>
        </p:spPr>
        <p:txBody>
          <a:bodyPr>
            <a:noAutofit/>
          </a:bodyPr>
          <a:lstStyle/>
          <a:p>
            <a:pPr algn="just">
              <a:lnSpc>
                <a:spcPct val="150000"/>
              </a:lnSpc>
            </a:pPr>
            <a:r>
              <a:rPr lang="ru-RU" sz="2400" dirty="0">
                <a:ea typeface="Helvetica Neue" panose="02000503000000020004" pitchFamily="2" charset="0"/>
                <a:cs typeface="Helvetica Neue" panose="02000503000000020004" pitchFamily="2" charset="0"/>
              </a:rPr>
              <a:t> Увеличение интеграции встраиваемых систем</a:t>
            </a:r>
          </a:p>
          <a:p>
            <a:pPr algn="just">
              <a:lnSpc>
                <a:spcPct val="150000"/>
              </a:lnSpc>
            </a:pPr>
            <a:r>
              <a:rPr lang="ru-RU" sz="2400" dirty="0">
                <a:ea typeface="Helvetica Neue" panose="02000503000000020004" pitchFamily="2" charset="0"/>
                <a:cs typeface="Helvetica Neue" panose="02000503000000020004" pitchFamily="2" charset="0"/>
              </a:rPr>
              <a:t> Тестирование, отладка и анализ ВПО</a:t>
            </a:r>
          </a:p>
          <a:p>
            <a:pPr algn="just">
              <a:lnSpc>
                <a:spcPct val="150000"/>
              </a:lnSpc>
            </a:pPr>
            <a:r>
              <a:rPr lang="ru-RU" sz="2400" dirty="0">
                <a:ea typeface="Helvetica Neue" panose="02000503000000020004" pitchFamily="2" charset="0"/>
                <a:cs typeface="Helvetica Neue" panose="02000503000000020004" pitchFamily="2" charset="0"/>
              </a:rPr>
              <a:t> Разработка надежных, отказоустойчивых и безопасных встраиваемых систем</a:t>
            </a:r>
          </a:p>
          <a:p>
            <a:pPr algn="just">
              <a:lnSpc>
                <a:spcPct val="150000"/>
              </a:lnSpc>
            </a:pPr>
            <a:r>
              <a:rPr lang="ru-RU" sz="2400" dirty="0">
                <a:ea typeface="Helvetica Neue" panose="02000503000000020004" pitchFamily="2" charset="0"/>
                <a:cs typeface="Helvetica Neue" panose="02000503000000020004" pitchFamily="2" charset="0"/>
              </a:rPr>
              <a:t> Затруднения при проведения отладочных процессов на устройстве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8000BEA-6D39-CA44-833D-34E2E34670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3</a:t>
            </a:fld>
            <a:endParaRPr lang="ru-RU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4513455-C529-4115-91C5-A97239C379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4761" y="2030566"/>
            <a:ext cx="5314950" cy="3667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61848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9107B01E-7683-304F-A21C-896CE6728084}"/>
              </a:ext>
            </a:extLst>
          </p:cNvPr>
          <p:cNvSpPr txBox="1">
            <a:spLocks/>
          </p:cNvSpPr>
          <p:nvPr/>
        </p:nvSpPr>
        <p:spPr>
          <a:xfrm>
            <a:off x="-1" y="-16805"/>
            <a:ext cx="12192001" cy="94120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+mn-lt"/>
              </a:rPr>
              <a:t>	</a:t>
            </a:r>
            <a:r>
              <a:rPr lang="ru-RU" b="1" dirty="0">
                <a:latin typeface="+mn-lt"/>
              </a:rPr>
              <a:t>Существующие решения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A003EEC-EFB1-6242-8FAA-2730C426D6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7" y="68686"/>
            <a:ext cx="811437" cy="79202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D46BAFE-36ED-D241-AE9D-6E41785C82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37130"/>
            <a:ext cx="697948" cy="823580"/>
          </a:xfrm>
          <a:prstGeom prst="rect">
            <a:avLst/>
          </a:prstGeom>
          <a:effectLst/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8000BEA-6D39-CA44-833D-34E2E34670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4</a:t>
            </a:fld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E95070-FB10-4D5D-A347-C4509A936034}"/>
              </a:ext>
            </a:extLst>
          </p:cNvPr>
          <p:cNvSpPr txBox="1"/>
          <p:nvPr/>
        </p:nvSpPr>
        <p:spPr>
          <a:xfrm>
            <a:off x="204188" y="1171852"/>
            <a:ext cx="6480388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ru-RU" b="1" dirty="0"/>
              <a:t>1. </a:t>
            </a:r>
            <a:r>
              <a:rPr lang="en-US" b="1" dirty="0" err="1"/>
              <a:t>Qemu</a:t>
            </a:r>
            <a:endParaRPr lang="en-US" b="1" dirty="0"/>
          </a:p>
          <a:p>
            <a:pPr lvl="1"/>
            <a:r>
              <a:rPr lang="ru-RU" b="1" dirty="0"/>
              <a:t>2. </a:t>
            </a:r>
            <a:r>
              <a:rPr lang="en-US" b="1" dirty="0"/>
              <a:t>Unicorn</a:t>
            </a:r>
            <a:r>
              <a:rPr lang="ru-RU" b="1" dirty="0"/>
              <a:t> </a:t>
            </a:r>
            <a:r>
              <a:rPr lang="en-US" b="1" dirty="0"/>
              <a:t>Engine</a:t>
            </a:r>
            <a:endParaRPr lang="ru-RU" b="1" dirty="0"/>
          </a:p>
          <a:p>
            <a:r>
              <a:rPr lang="ru-RU" dirty="0">
                <a:solidFill>
                  <a:schemeClr val="accent1"/>
                </a:solidFill>
              </a:rPr>
              <a:t>Основное назначение:</a:t>
            </a:r>
            <a:r>
              <a:rPr lang="ru-RU" dirty="0"/>
              <a:t> эмуляция ПО пользовательского пространства,</a:t>
            </a:r>
            <a:r>
              <a:rPr lang="en-US" dirty="0"/>
              <a:t> </a:t>
            </a:r>
            <a:r>
              <a:rPr lang="ru-RU" dirty="0"/>
              <a:t>аппаратного обеспечения различных архитектур и работа в качестве гипервизора.</a:t>
            </a:r>
          </a:p>
          <a:p>
            <a:r>
              <a:rPr lang="ru-RU" dirty="0">
                <a:solidFill>
                  <a:srgbClr val="C00000"/>
                </a:solidFill>
              </a:rPr>
              <a:t>Ограничения на применение: </a:t>
            </a:r>
            <a:r>
              <a:rPr lang="ru-RU" dirty="0"/>
              <a:t>для их использования требуется высокая квалификация специалиста и высокие трудозатраты, т.к. разработаны с использованием средства разработки ПО Си</a:t>
            </a:r>
            <a:r>
              <a:rPr lang="en-US" dirty="0"/>
              <a:t>.</a:t>
            </a:r>
          </a:p>
          <a:p>
            <a:pPr lvl="1"/>
            <a:r>
              <a:rPr lang="ru-RU" b="1" dirty="0"/>
              <a:t>3. </a:t>
            </a:r>
            <a:r>
              <a:rPr lang="en-US" b="1" dirty="0" err="1"/>
              <a:t>Kopycat</a:t>
            </a:r>
            <a:endParaRPr lang="ru-RU" b="1" dirty="0"/>
          </a:p>
          <a:p>
            <a:r>
              <a:rPr lang="ru-RU" dirty="0">
                <a:solidFill>
                  <a:schemeClr val="accent1"/>
                </a:solidFill>
              </a:rPr>
              <a:t>Основное назначение:</a:t>
            </a:r>
            <a:r>
              <a:rPr lang="ru-RU" dirty="0"/>
              <a:t> эмуляция ПО пользовательского пространства,</a:t>
            </a:r>
            <a:r>
              <a:rPr lang="en-US" dirty="0"/>
              <a:t> </a:t>
            </a:r>
            <a:r>
              <a:rPr lang="ru-RU" dirty="0"/>
              <a:t>аппаратного обеспечения различных архитектур.</a:t>
            </a:r>
          </a:p>
          <a:p>
            <a:r>
              <a:rPr lang="ru-RU" dirty="0">
                <a:solidFill>
                  <a:srgbClr val="C00000"/>
                </a:solidFill>
              </a:rPr>
              <a:t>Ограничения на применение: </a:t>
            </a:r>
            <a:r>
              <a:rPr lang="ru-RU" dirty="0"/>
              <a:t>малое быстродействие в связи с особенностями средства разработки ПО </a:t>
            </a:r>
            <a:r>
              <a:rPr lang="en-US" dirty="0"/>
              <a:t>Kotlin</a:t>
            </a:r>
            <a:r>
              <a:rPr lang="ru-RU" dirty="0"/>
              <a:t> (</a:t>
            </a:r>
            <a:r>
              <a:rPr lang="en-US" dirty="0"/>
              <a:t>Java</a:t>
            </a:r>
            <a:r>
              <a:rPr lang="ru-RU" dirty="0"/>
              <a:t>).</a:t>
            </a:r>
            <a:endParaRPr lang="en-US" dirty="0"/>
          </a:p>
          <a:p>
            <a:pPr lvl="1"/>
            <a:r>
              <a:rPr lang="ru-RU" b="1" dirty="0"/>
              <a:t>4. </a:t>
            </a:r>
            <a:r>
              <a:rPr lang="en-US" b="1" dirty="0"/>
              <a:t>MARS</a:t>
            </a:r>
          </a:p>
          <a:p>
            <a:pPr lvl="1"/>
            <a:r>
              <a:rPr lang="ru-RU" b="1" dirty="0"/>
              <a:t>5. </a:t>
            </a:r>
            <a:r>
              <a:rPr lang="en-US" b="1" dirty="0"/>
              <a:t>SPIM</a:t>
            </a:r>
            <a:endParaRPr lang="ru-RU" b="1" dirty="0"/>
          </a:p>
          <a:p>
            <a:pPr algn="just"/>
            <a:r>
              <a:rPr lang="ru-RU" dirty="0">
                <a:solidFill>
                  <a:schemeClr val="accent1"/>
                </a:solidFill>
              </a:rPr>
              <a:t>Основное назначение:</a:t>
            </a:r>
            <a:r>
              <a:rPr lang="ru-RU" dirty="0"/>
              <a:t> применение в образовательных целях при изучении системы команд и архитектуры </a:t>
            </a:r>
            <a:r>
              <a:rPr lang="en-US" dirty="0"/>
              <a:t>MIPS</a:t>
            </a:r>
            <a:endParaRPr lang="ru-RU" dirty="0"/>
          </a:p>
          <a:p>
            <a:r>
              <a:rPr lang="ru-RU" dirty="0">
                <a:solidFill>
                  <a:srgbClr val="C00000"/>
                </a:solidFill>
              </a:rPr>
              <a:t>Ограничения на применение: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ru-RU" dirty="0"/>
              <a:t>эмуляция одной архитектуры, отсутствие возможности эмуляции внешнего аппаратного обеспечения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738976-D077-4600-B390-F7F496A537E9}"/>
              </a:ext>
            </a:extLst>
          </p:cNvPr>
          <p:cNvSpPr txBox="1"/>
          <p:nvPr/>
        </p:nvSpPr>
        <p:spPr>
          <a:xfrm>
            <a:off x="6764429" y="5117226"/>
            <a:ext cx="516691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b="1" dirty="0"/>
              <a:t>Применяемые в существующих решениях средства разработки ПО не позволяют добиться высокого быстродействия эмуляции и низких трудозатрат на реализацию составляющих эмулируемой системы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7848CA-F6DF-4E20-A08C-BD90E68E73BC}"/>
              </a:ext>
            </a:extLst>
          </p:cNvPr>
          <p:cNvSpPr txBox="1"/>
          <p:nvPr/>
        </p:nvSpPr>
        <p:spPr>
          <a:xfrm>
            <a:off x="7289975" y="3563854"/>
            <a:ext cx="46413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1600" i="1" dirty="0"/>
              <a:t>Эмулятор должен обладать характеристикой быстродействия в связи с наличием временных затрат на трансляцию процессорных инструкций эмулируемой архитектуры в инструкции хост-системы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2D3B4E-1A05-4C12-A222-1111A6DC94AD}"/>
              </a:ext>
            </a:extLst>
          </p:cNvPr>
          <p:cNvSpPr txBox="1"/>
          <p:nvPr/>
        </p:nvSpPr>
        <p:spPr>
          <a:xfrm>
            <a:off x="7289975" y="2010482"/>
            <a:ext cx="46413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1600" i="1" dirty="0"/>
              <a:t>Трудозатраты на реализацию составляющих эмулируемой системы должны быть минимизированы в связи с постоянной потребностью в эмуляции новых вычислительных систем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92F07E5-8908-436F-AFBD-A6CDA9A366BF}"/>
              </a:ext>
            </a:extLst>
          </p:cNvPr>
          <p:cNvCxnSpPr>
            <a:cxnSpLocks/>
          </p:cNvCxnSpPr>
          <p:nvPr/>
        </p:nvCxnSpPr>
        <p:spPr>
          <a:xfrm flipV="1">
            <a:off x="7289975" y="2010482"/>
            <a:ext cx="0" cy="132343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C258184-D70B-4556-A08E-E3896AE97815}"/>
              </a:ext>
            </a:extLst>
          </p:cNvPr>
          <p:cNvCxnSpPr/>
          <p:nvPr/>
        </p:nvCxnSpPr>
        <p:spPr>
          <a:xfrm>
            <a:off x="7289975" y="2010482"/>
            <a:ext cx="605397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4EEE8AA-B394-4CD1-9955-301B5488A9B5}"/>
              </a:ext>
            </a:extLst>
          </p:cNvPr>
          <p:cNvCxnSpPr/>
          <p:nvPr/>
        </p:nvCxnSpPr>
        <p:spPr>
          <a:xfrm>
            <a:off x="7289975" y="3333919"/>
            <a:ext cx="605397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0049615-B928-41EE-A8A2-0B492996BC71}"/>
              </a:ext>
            </a:extLst>
          </p:cNvPr>
          <p:cNvCxnSpPr>
            <a:cxnSpLocks/>
          </p:cNvCxnSpPr>
          <p:nvPr/>
        </p:nvCxnSpPr>
        <p:spPr>
          <a:xfrm flipV="1">
            <a:off x="7289975" y="3563856"/>
            <a:ext cx="0" cy="132343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F576CBA-9C02-4DBC-90C3-D7D9DF63F0E4}"/>
              </a:ext>
            </a:extLst>
          </p:cNvPr>
          <p:cNvCxnSpPr/>
          <p:nvPr/>
        </p:nvCxnSpPr>
        <p:spPr>
          <a:xfrm>
            <a:off x="7289974" y="3563854"/>
            <a:ext cx="605397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65D27A5-5229-4A27-A3CF-2068E5A65869}"/>
              </a:ext>
            </a:extLst>
          </p:cNvPr>
          <p:cNvCxnSpPr/>
          <p:nvPr/>
        </p:nvCxnSpPr>
        <p:spPr>
          <a:xfrm>
            <a:off x="7289973" y="4887293"/>
            <a:ext cx="605397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A2D42F4-A1C4-4378-899F-A95F85D27E1A}"/>
              </a:ext>
            </a:extLst>
          </p:cNvPr>
          <p:cNvCxnSpPr>
            <a:stCxn id="9" idx="1"/>
          </p:cNvCxnSpPr>
          <p:nvPr/>
        </p:nvCxnSpPr>
        <p:spPr>
          <a:xfrm flipH="1" flipV="1">
            <a:off x="6709804" y="2672200"/>
            <a:ext cx="580171" cy="2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B82FED54-AC4B-4D60-BF0B-07832205E62D}"/>
              </a:ext>
            </a:extLst>
          </p:cNvPr>
          <p:cNvCxnSpPr/>
          <p:nvPr/>
        </p:nvCxnSpPr>
        <p:spPr>
          <a:xfrm flipH="1" flipV="1">
            <a:off x="6697190" y="4185799"/>
            <a:ext cx="580171" cy="2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51576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F284A59F-D30B-467C-B2A4-B7D8C7F1C241}"/>
              </a:ext>
            </a:extLst>
          </p:cNvPr>
          <p:cNvSpPr/>
          <p:nvPr/>
        </p:nvSpPr>
        <p:spPr>
          <a:xfrm>
            <a:off x="9023947" y="4703566"/>
            <a:ext cx="3027801" cy="1208224"/>
          </a:xfrm>
          <a:prstGeom prst="rect">
            <a:avLst/>
          </a:prstGeom>
          <a:ln>
            <a:solidFill>
              <a:schemeClr val="dk1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502563-780D-9A4C-8688-21BD4E6EF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5</a:t>
            </a:fld>
            <a:endParaRPr lang="ru-RU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5244247D-458B-804E-8660-B8C8BACFDC3F}"/>
              </a:ext>
            </a:extLst>
          </p:cNvPr>
          <p:cNvSpPr txBox="1">
            <a:spLocks/>
          </p:cNvSpPr>
          <p:nvPr/>
        </p:nvSpPr>
        <p:spPr>
          <a:xfrm>
            <a:off x="-1" y="-16805"/>
            <a:ext cx="12192001" cy="94120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+mn-lt"/>
              </a:rPr>
              <a:t>	</a:t>
            </a:r>
            <a:r>
              <a:rPr lang="ru-RU" b="1" dirty="0">
                <a:latin typeface="+mn-lt"/>
              </a:rPr>
              <a:t>Обзор средств разработки ПО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C1B6FE-0157-D842-B40B-5230337F32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7" y="68686"/>
            <a:ext cx="811437" cy="7920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108A182-E882-F649-9105-60A469C17A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37130"/>
            <a:ext cx="697948" cy="823580"/>
          </a:xfrm>
          <a:prstGeom prst="rect">
            <a:avLst/>
          </a:prstGeom>
          <a:effectLst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C649D52-F6E0-425D-911E-CFC326DD87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924397"/>
            <a:ext cx="8709798" cy="216717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15BCFCB-EC03-4DC7-9B47-DFB8BEB7651D}"/>
              </a:ext>
            </a:extLst>
          </p:cNvPr>
          <p:cNvSpPr txBox="1"/>
          <p:nvPr/>
        </p:nvSpPr>
        <p:spPr>
          <a:xfrm>
            <a:off x="8979372" y="1743934"/>
            <a:ext cx="288890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000" b="1" dirty="0"/>
              <a:t>Для повышения быстродействия ПО можно использовать новые стремительно набирающие популярность средства разработки ПО, такие как </a:t>
            </a:r>
            <a:r>
              <a:rPr lang="en-US" sz="2000" b="1" dirty="0"/>
              <a:t>Rust, </a:t>
            </a:r>
            <a:r>
              <a:rPr lang="en-US" sz="2000" b="1" dirty="0" err="1"/>
              <a:t>Cython</a:t>
            </a:r>
            <a:r>
              <a:rPr lang="en-US" sz="2000" b="1" dirty="0"/>
              <a:t>, Go</a:t>
            </a:r>
            <a:endParaRPr lang="ru-RU" sz="2000" b="1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F65229B-ADBE-48E1-9A29-B6890E0F961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7" y="3112380"/>
            <a:ext cx="8709798" cy="345814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4D837B5-F59C-4198-8D47-4629060FB1EA}"/>
              </a:ext>
            </a:extLst>
          </p:cNvPr>
          <p:cNvSpPr txBox="1"/>
          <p:nvPr/>
        </p:nvSpPr>
        <p:spPr>
          <a:xfrm>
            <a:off x="9023947" y="4711461"/>
            <a:ext cx="30017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i="1" dirty="0"/>
              <a:t>Например новые средства разработки</a:t>
            </a:r>
            <a:r>
              <a:rPr lang="en-US" i="1" dirty="0"/>
              <a:t> </a:t>
            </a:r>
            <a:r>
              <a:rPr lang="ru-RU" i="1" dirty="0"/>
              <a:t>ПО как </a:t>
            </a:r>
            <a:r>
              <a:rPr lang="en-US" b="1" i="1" dirty="0"/>
              <a:t>Rust</a:t>
            </a:r>
            <a:r>
              <a:rPr lang="en-US" i="1" dirty="0"/>
              <a:t> </a:t>
            </a:r>
            <a:r>
              <a:rPr lang="ru-RU" i="1" dirty="0"/>
              <a:t>активно интегрируются в ядро ОС </a:t>
            </a:r>
            <a:r>
              <a:rPr lang="en-US" b="1" i="1" dirty="0"/>
              <a:t>Linux</a:t>
            </a:r>
            <a:endParaRPr lang="ru-RU" b="1" i="1" dirty="0"/>
          </a:p>
        </p:txBody>
      </p:sp>
    </p:spTree>
    <p:extLst>
      <p:ext uri="{BB962C8B-B14F-4D97-AF65-F5344CB8AC3E}">
        <p14:creationId xmlns:p14="http://schemas.microsoft.com/office/powerpoint/2010/main" val="20174492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502563-780D-9A4C-8688-21BD4E6EF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6</a:t>
            </a:fld>
            <a:endParaRPr lang="ru-RU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5244247D-458B-804E-8660-B8C8BACFDC3F}"/>
              </a:ext>
            </a:extLst>
          </p:cNvPr>
          <p:cNvSpPr txBox="1">
            <a:spLocks/>
          </p:cNvSpPr>
          <p:nvPr/>
        </p:nvSpPr>
        <p:spPr>
          <a:xfrm>
            <a:off x="-1" y="-16805"/>
            <a:ext cx="12192001" cy="94120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+mn-lt"/>
              </a:rPr>
              <a:t>	</a:t>
            </a:r>
            <a:r>
              <a:rPr lang="ru-RU" b="1" dirty="0">
                <a:latin typeface="+mn-lt"/>
              </a:rPr>
              <a:t>Обзор средств разработки ПО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C1B6FE-0157-D842-B40B-5230337F32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7" y="68686"/>
            <a:ext cx="811437" cy="7920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108A182-E882-F649-9105-60A469C17A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37130"/>
            <a:ext cx="697948" cy="823580"/>
          </a:xfrm>
          <a:prstGeom prst="rect">
            <a:avLst/>
          </a:prstGeom>
          <a:effectLst/>
        </p:spPr>
      </p:pic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462D99D7-2D01-45A2-980B-0DF8E53C04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740926"/>
              </p:ext>
            </p:extLst>
          </p:nvPr>
        </p:nvGraphicFramePr>
        <p:xfrm>
          <a:off x="2" y="946201"/>
          <a:ext cx="4830552" cy="5555354"/>
        </p:xfrm>
        <a:graphic>
          <a:graphicData uri="http://schemas.openxmlformats.org/drawingml/2006/table">
            <a:tbl>
              <a:tblPr firstRow="1" firstCol="1" bandRow="1">
                <a:tableStyleId>{5FD0F851-EC5A-4D38-B0AD-8093EC10F338}</a:tableStyleId>
              </a:tblPr>
              <a:tblGrid>
                <a:gridCol w="851336">
                  <a:extLst>
                    <a:ext uri="{9D8B030D-6E8A-4147-A177-3AD203B41FA5}">
                      <a16:colId xmlns:a16="http://schemas.microsoft.com/office/drawing/2014/main" val="983327999"/>
                    </a:ext>
                  </a:extLst>
                </a:gridCol>
                <a:gridCol w="1987831">
                  <a:extLst>
                    <a:ext uri="{9D8B030D-6E8A-4147-A177-3AD203B41FA5}">
                      <a16:colId xmlns:a16="http://schemas.microsoft.com/office/drawing/2014/main" val="3070786675"/>
                    </a:ext>
                  </a:extLst>
                </a:gridCol>
                <a:gridCol w="1991385">
                  <a:extLst>
                    <a:ext uri="{9D8B030D-6E8A-4147-A177-3AD203B41FA5}">
                      <a16:colId xmlns:a16="http://schemas.microsoft.com/office/drawing/2014/main" val="1807754772"/>
                    </a:ext>
                  </a:extLst>
                </a:gridCol>
              </a:tblGrid>
              <a:tr h="1223019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800" kern="100" dirty="0">
                          <a:effectLst/>
                          <a:latin typeface="+mn-lt"/>
                        </a:rPr>
                        <a:t>Средство</a:t>
                      </a:r>
                      <a:endParaRPr lang="ru-RU" sz="1800" kern="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800" kern="100" dirty="0">
                          <a:effectLst/>
                          <a:latin typeface="+mn-lt"/>
                        </a:rPr>
                        <a:t>Способ преобразования исходного кода</a:t>
                      </a:r>
                      <a:endParaRPr lang="ru-RU" sz="1800" kern="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400" kern="1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Среднее значение количества строк одной функциональной точки*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253354951"/>
                  </a:ext>
                </a:extLst>
              </a:tr>
              <a:tr h="491758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Python</a:t>
                      </a:r>
                      <a:endParaRPr lang="ru-RU" sz="1800" kern="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800" kern="1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Байт-код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800" kern="1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53.3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015120587"/>
                  </a:ext>
                </a:extLst>
              </a:tr>
              <a:tr h="491758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 err="1">
                          <a:effectLst/>
                          <a:latin typeface="+mn-lt"/>
                        </a:rPr>
                        <a:t>Cython</a:t>
                      </a:r>
                      <a:endParaRPr lang="ru-RU" sz="1800" kern="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AOT </a:t>
                      </a:r>
                      <a:r>
                        <a:rPr lang="ru-RU" sz="1800" kern="1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компиляция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800" kern="1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Нет данных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355734980"/>
                  </a:ext>
                </a:extLst>
              </a:tr>
              <a:tr h="76536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+mn-lt"/>
                        </a:rPr>
                        <a:t>Java</a:t>
                      </a:r>
                      <a:endParaRPr lang="ru-RU" sz="1800" kern="100" dirty="0">
                        <a:effectLst/>
                        <a:latin typeface="+mn-lt"/>
                      </a:endParaRPr>
                    </a:p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+mn-lt"/>
                        </a:rPr>
                        <a:t>Script</a:t>
                      </a:r>
                      <a:endParaRPr lang="ru-RU" sz="1800" kern="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800" kern="1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Интерпретация и </a:t>
                      </a:r>
                      <a:r>
                        <a:rPr lang="en-US" sz="1800" kern="1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JIT </a:t>
                      </a:r>
                      <a:r>
                        <a:rPr lang="ru-RU" sz="1800" kern="1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компиляция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71.1</a:t>
                      </a:r>
                      <a:endParaRPr lang="ru-RU" sz="1800" kern="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544835370"/>
                  </a:ext>
                </a:extLst>
              </a:tr>
              <a:tr h="76536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+mn-lt"/>
                        </a:rPr>
                        <a:t>C#</a:t>
                      </a:r>
                      <a:endParaRPr lang="ru-RU" sz="1800" kern="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800" kern="1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Байт-код и </a:t>
                      </a:r>
                      <a:r>
                        <a:rPr lang="en-US" sz="1800" kern="1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JIT </a:t>
                      </a:r>
                      <a:r>
                        <a:rPr lang="ru-RU" sz="1800" kern="1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компиляция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51.2</a:t>
                      </a:r>
                      <a:endParaRPr lang="ru-RU" sz="1800" kern="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486733781"/>
                  </a:ext>
                </a:extLst>
              </a:tr>
              <a:tr h="491758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+mn-lt"/>
                        </a:rPr>
                        <a:t>Rust</a:t>
                      </a:r>
                      <a:endParaRPr lang="ru-RU" sz="1800" kern="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AOT </a:t>
                      </a:r>
                      <a:r>
                        <a:rPr lang="ru-RU" sz="1800" kern="1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компиляция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53.3</a:t>
                      </a:r>
                      <a:endParaRPr lang="ru-RU" sz="1800" kern="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56004859"/>
                  </a:ext>
                </a:extLst>
              </a:tr>
              <a:tr h="76536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+mn-lt"/>
                        </a:rPr>
                        <a:t>Kotlin</a:t>
                      </a:r>
                      <a:endParaRPr lang="ru-RU" sz="1800" kern="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800" kern="1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Байт-код и </a:t>
                      </a:r>
                      <a:r>
                        <a:rPr lang="en-US" sz="1800" kern="1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JIT </a:t>
                      </a:r>
                      <a:r>
                        <a:rPr lang="ru-RU" sz="1800" kern="1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компиляция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53.3</a:t>
                      </a:r>
                      <a:endParaRPr lang="ru-RU" sz="1800" kern="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514194035"/>
                  </a:ext>
                </a:extLst>
              </a:tr>
              <a:tr h="491758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endParaRPr lang="ru-RU" sz="1800" kern="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AOT </a:t>
                      </a:r>
                      <a:r>
                        <a:rPr lang="ru-RU" sz="1800" kern="1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компиляция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128.0</a:t>
                      </a:r>
                      <a:endParaRPr lang="ru-RU" sz="1800" kern="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354295925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2C74A69-87D2-4E49-9910-D3F9999016AD}"/>
                  </a:ext>
                </a:extLst>
              </p:cNvPr>
              <p:cNvSpPr txBox="1"/>
              <p:nvPr/>
            </p:nvSpPr>
            <p:spPr>
              <a:xfrm>
                <a:off x="4912533" y="967915"/>
                <a:ext cx="708381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dirty="0"/>
                  <a:t>Оценка трудоемкости разработки ПО в чел.*мес. 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𝑃𝑀</m:t>
                    </m:r>
                  </m:oMath>
                </a14:m>
                <a:r>
                  <a:rPr lang="ru-RU" dirty="0"/>
                  <a:t>) методом </a:t>
                </a:r>
                <a:r>
                  <a:rPr lang="en-US" b="1" dirty="0"/>
                  <a:t>COCOMO II</a:t>
                </a:r>
                <a:endParaRPr lang="ru-RU" b="1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2C74A69-87D2-4E49-9910-D3F9999016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2533" y="967915"/>
                <a:ext cx="7083818" cy="646331"/>
              </a:xfrm>
              <a:prstGeom prst="rect">
                <a:avLst/>
              </a:prstGeom>
              <a:blipFill>
                <a:blip r:embed="rId5"/>
                <a:stretch>
                  <a:fillRect l="-775" t="-5660" b="-1415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E6F2EC00-5EF2-4D73-8510-EAB288C3C42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4745" b="-1"/>
          <a:stretch/>
        </p:blipFill>
        <p:spPr>
          <a:xfrm>
            <a:off x="4962209" y="1614246"/>
            <a:ext cx="2763669" cy="217445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FD6342C-7DE3-4591-A5E1-E47BFFDA9B34}"/>
                  </a:ext>
                </a:extLst>
              </p:cNvPr>
              <p:cNvSpPr txBox="1"/>
              <p:nvPr/>
            </p:nvSpPr>
            <p:spPr>
              <a:xfrm>
                <a:off x="7857533" y="1607797"/>
                <a:ext cx="4138818" cy="17766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ru-RU" dirty="0"/>
                  <a:t>где</a:t>
                </a:r>
              </a:p>
              <a:p>
                <a:pPr algn="just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𝑆𝐼𝑍𝐸</m:t>
                    </m:r>
                  </m:oMath>
                </a14:m>
                <a:r>
                  <a:rPr lang="en-US" dirty="0"/>
                  <a:t> — </a:t>
                </a:r>
                <a:r>
                  <a:rPr lang="ru-RU" kern="100" dirty="0">
                    <a:cs typeface="Times New Roman" panose="02020603050405020304" pitchFamily="18" charset="0"/>
                  </a:rPr>
                  <a:t>с</a:t>
                </a:r>
                <a:r>
                  <a:rPr lang="ru-RU" sz="1800" kern="100" dirty="0">
                    <a:effectLst/>
                    <a:latin typeface="+mn-lt"/>
                    <a:ea typeface="Calibri" panose="020F0502020204030204" pitchFamily="34" charset="0"/>
                    <a:cs typeface="Times New Roman" panose="02020603050405020304" pitchFamily="18" charset="0"/>
                  </a:rPr>
                  <a:t>реднее значение количества строк одной функциональной точки</a:t>
                </a:r>
              </a:p>
              <a:p>
                <a:pPr algn="just"/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𝐸𝑀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— </a:t>
                </a:r>
                <a:r>
                  <a:rPr lang="ru-RU" dirty="0"/>
                  <a:t>множители трудоемкости</a:t>
                </a:r>
                <a:endParaRPr lang="en-US" dirty="0"/>
              </a:p>
              <a:p>
                <a:pPr algn="just"/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𝑆𝐹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— </a:t>
                </a:r>
                <a:r>
                  <a:rPr lang="ru-RU" dirty="0"/>
                  <a:t>факторы масштаба</a:t>
                </a:r>
              </a:p>
              <a:p>
                <a:pPr algn="just"/>
                <a:endParaRPr lang="ru-RU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FD6342C-7DE3-4591-A5E1-E47BFFDA9B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7533" y="1607797"/>
                <a:ext cx="4138818" cy="1776640"/>
              </a:xfrm>
              <a:prstGeom prst="rect">
                <a:avLst/>
              </a:prstGeom>
              <a:blipFill>
                <a:blip r:embed="rId7"/>
                <a:stretch>
                  <a:fillRect l="-1325" t="-2062" r="-117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8E31CE7-63EF-4158-90DB-28242681B8AE}"/>
                  </a:ext>
                </a:extLst>
              </p:cNvPr>
              <p:cNvSpPr txBox="1"/>
              <p:nvPr/>
            </p:nvSpPr>
            <p:spPr>
              <a:xfrm>
                <a:off x="5049089" y="3776196"/>
                <a:ext cx="6810705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ru-RU" b="1" dirty="0"/>
                  <a:t>Функциональная точка (</a:t>
                </a:r>
                <a14:m>
                  <m:oMath xmlns:m="http://schemas.openxmlformats.org/officeDocument/2006/math">
                    <m:r>
                      <a:rPr lang="ru-RU" b="1" i="1" dirty="0" smtClean="0">
                        <a:latin typeface="Cambria Math" panose="02040503050406030204" pitchFamily="18" charset="0"/>
                      </a:rPr>
                      <m:t>𝑭𝑷</m:t>
                    </m:r>
                  </m:oMath>
                </a14:m>
                <a:r>
                  <a:rPr lang="ru-RU" b="1" dirty="0"/>
                  <a:t>) </a:t>
                </a:r>
                <a:r>
                  <a:rPr lang="ru-RU" dirty="0"/>
                  <a:t>– это единица измерения для выражения объема ПО, которую информационная система предоставляет пользователю.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8E31CE7-63EF-4158-90DB-28242681B8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9089" y="3776196"/>
                <a:ext cx="6810705" cy="923330"/>
              </a:xfrm>
              <a:prstGeom prst="rect">
                <a:avLst/>
              </a:prstGeom>
              <a:blipFill>
                <a:blip r:embed="rId8"/>
                <a:stretch>
                  <a:fillRect l="-716" t="-3289" r="-716" b="-921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2A656736-CD92-4FC4-9909-9DF8707D73B1}"/>
              </a:ext>
            </a:extLst>
          </p:cNvPr>
          <p:cNvSpPr txBox="1"/>
          <p:nvPr/>
        </p:nvSpPr>
        <p:spPr>
          <a:xfrm>
            <a:off x="83617" y="6499439"/>
            <a:ext cx="106890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i="1" dirty="0"/>
              <a:t>*Данные взяты из отчета </a:t>
            </a:r>
            <a:r>
              <a:rPr lang="en-US" sz="1600" i="1" dirty="0"/>
              <a:t>International Function Point Users Group (IFPUG) </a:t>
            </a:r>
            <a:r>
              <a:rPr lang="ru-RU" sz="1600" i="1" dirty="0"/>
              <a:t>за</a:t>
            </a:r>
            <a:r>
              <a:rPr lang="en-US" sz="1600" i="1" dirty="0"/>
              <a:t> 2017 </a:t>
            </a:r>
            <a:r>
              <a:rPr lang="ru-RU" sz="1600" i="1" dirty="0"/>
              <a:t>год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C99E218-9147-415B-BD41-EEBC06498AA8}"/>
              </a:ext>
            </a:extLst>
          </p:cNvPr>
          <p:cNvSpPr txBox="1"/>
          <p:nvPr/>
        </p:nvSpPr>
        <p:spPr>
          <a:xfrm>
            <a:off x="5049089" y="5000370"/>
            <a:ext cx="675613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000" b="1" dirty="0"/>
              <a:t>Для снижения трудозатрат на разработку ПО можно использовать современные средства разработки ПО с наименьшими значениями количества строк исходного кода на одну функциональную точку</a:t>
            </a:r>
          </a:p>
        </p:txBody>
      </p:sp>
    </p:spTree>
    <p:extLst>
      <p:ext uri="{BB962C8B-B14F-4D97-AF65-F5344CB8AC3E}">
        <p14:creationId xmlns:p14="http://schemas.microsoft.com/office/powerpoint/2010/main" val="18384698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9107B01E-7683-304F-A21C-896CE6728084}"/>
              </a:ext>
            </a:extLst>
          </p:cNvPr>
          <p:cNvSpPr txBox="1">
            <a:spLocks/>
          </p:cNvSpPr>
          <p:nvPr/>
        </p:nvSpPr>
        <p:spPr>
          <a:xfrm>
            <a:off x="-1" y="-16805"/>
            <a:ext cx="12192001" cy="94120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+mn-lt"/>
              </a:rPr>
              <a:t>	</a:t>
            </a:r>
            <a:r>
              <a:rPr lang="ru-RU" b="1" dirty="0">
                <a:latin typeface="+mn-lt"/>
              </a:rPr>
              <a:t>Решаемые задачи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A003EEC-EFB1-6242-8FAA-2730C426D6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7" y="68686"/>
            <a:ext cx="811437" cy="79202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D46BAFE-36ED-D241-AE9D-6E41785C82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37130"/>
            <a:ext cx="697948" cy="823580"/>
          </a:xfrm>
          <a:prstGeom prst="rect">
            <a:avLst/>
          </a:prstGeom>
          <a:effectLst/>
        </p:spPr>
      </p:pic>
      <p:sp>
        <p:nvSpPr>
          <p:cNvPr id="3" name="Объект 2">
            <a:extLst>
              <a:ext uri="{FF2B5EF4-FFF2-40B4-BE49-F238E27FC236}">
                <a16:creationId xmlns:a16="http://schemas.microsoft.com/office/drawing/2014/main" id="{41173161-F7A1-408C-A972-BD9FE7970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4357" y="1151090"/>
            <a:ext cx="10603283" cy="4838194"/>
          </a:xfrm>
        </p:spPr>
        <p:txBody>
          <a:bodyPr>
            <a:noAutofit/>
          </a:bodyPr>
          <a:lstStyle/>
          <a:p>
            <a:pPr marL="514350" indent="-514350" algn="just">
              <a:buFont typeface="+mj-lt"/>
              <a:buAutoNum type="arabicPeriod"/>
            </a:pPr>
            <a:r>
              <a:rPr lang="ru-RU" sz="2000" dirty="0">
                <a:ea typeface="Helvetica Neue" panose="02000503000000020004" pitchFamily="2" charset="0"/>
                <a:cs typeface="Helvetica Neue" panose="02000503000000020004" pitchFamily="2" charset="0"/>
              </a:rPr>
              <a:t>Разработка методики исследования быстродействия современных средств проектирования ПО для разработки эмулятора встраиваемых систем, отличающейся от существующих стабильным окружением, в котором проводится измерение быстродействия, а также иерархическим дескриптором описания конфигурации проводимого исследования. 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ru-RU" sz="2000" dirty="0">
                <a:ea typeface="Helvetica Neue" panose="02000503000000020004" pitchFamily="2" charset="0"/>
                <a:cs typeface="Helvetica Neue" panose="02000503000000020004" pitchFamily="2" charset="0"/>
              </a:rPr>
              <a:t>Реализация разработанной методики исследования быстродействия современных средств проектирования ПО в виде программного комплекса. Проведение исследований быстродействия современных средств проектирования ПО с помощью разработанного программного комплекса.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ru-RU" sz="2000" dirty="0">
                <a:ea typeface="Helvetica Neue" panose="02000503000000020004" pitchFamily="2" charset="0"/>
                <a:cs typeface="Helvetica Neue" panose="02000503000000020004" pitchFamily="2" charset="0"/>
              </a:rPr>
              <a:t>Разработка архитектуры эмулятора ядра </a:t>
            </a:r>
            <a:r>
              <a:rPr lang="en-US" sz="2000" dirty="0">
                <a:ea typeface="Helvetica Neue" panose="02000503000000020004" pitchFamily="2" charset="0"/>
                <a:cs typeface="Helvetica Neue" panose="02000503000000020004" pitchFamily="2" charset="0"/>
              </a:rPr>
              <a:t>MIPS</a:t>
            </a:r>
            <a:r>
              <a:rPr lang="ru-RU" sz="2000" dirty="0">
                <a:ea typeface="Helvetica Neue" panose="02000503000000020004" pitchFamily="2" charset="0"/>
                <a:cs typeface="Helvetica Neue" panose="02000503000000020004" pitchFamily="2" charset="0"/>
              </a:rPr>
              <a:t>. Реализация эмулятора ядра </a:t>
            </a:r>
            <a:r>
              <a:rPr lang="en-US" sz="2000" dirty="0">
                <a:ea typeface="Helvetica Neue" panose="02000503000000020004" pitchFamily="2" charset="0"/>
                <a:cs typeface="Helvetica Neue" panose="02000503000000020004" pitchFamily="2" charset="0"/>
              </a:rPr>
              <a:t>MIPS </a:t>
            </a:r>
            <a:r>
              <a:rPr lang="ru-RU" sz="2000" dirty="0">
                <a:ea typeface="Helvetica Neue" panose="02000503000000020004" pitchFamily="2" charset="0"/>
                <a:cs typeface="Helvetica Neue" panose="02000503000000020004" pitchFamily="2" charset="0"/>
              </a:rPr>
              <a:t>с использованием выбранных современных средств проектирования ПО, который позволит повысить быстродействие выполнения эмулируемого ПО и снизить трудозатраты на реализацию составляющих эмулируемой системы.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ru-RU" sz="2000" dirty="0">
                <a:ea typeface="Helvetica Neue" panose="02000503000000020004" pitchFamily="2" charset="0"/>
                <a:cs typeface="Helvetica Neue" panose="02000503000000020004" pitchFamily="2" charset="0"/>
              </a:rPr>
              <a:t>Проведение испытаний быстродействия эмуляторов ядра </a:t>
            </a:r>
            <a:r>
              <a:rPr lang="en-US" sz="2000" dirty="0">
                <a:ea typeface="Helvetica Neue" panose="02000503000000020004" pitchFamily="2" charset="0"/>
                <a:cs typeface="Helvetica Neue" panose="02000503000000020004" pitchFamily="2" charset="0"/>
              </a:rPr>
              <a:t>MIPS </a:t>
            </a:r>
            <a:r>
              <a:rPr lang="ru-RU" sz="2000" dirty="0">
                <a:ea typeface="Helvetica Neue" panose="02000503000000020004" pitchFamily="2" charset="0"/>
                <a:cs typeface="Helvetica Neue" panose="02000503000000020004" pitchFamily="2" charset="0"/>
              </a:rPr>
              <a:t>для подтверждения эффективности разработанного решения путем оценки количества выполняемых инструкций в секунду в процессе эмуляции заданного алгоритма. Проведение расчета и сравнение средних значений количества строк исходного кода одной функциональной точки ПО эмуляторов ядра </a:t>
            </a:r>
            <a:r>
              <a:rPr lang="en-US" sz="2000" dirty="0">
                <a:ea typeface="Helvetica Neue" panose="02000503000000020004" pitchFamily="2" charset="0"/>
                <a:cs typeface="Helvetica Neue" panose="02000503000000020004" pitchFamily="2" charset="0"/>
              </a:rPr>
              <a:t>MIPS</a:t>
            </a:r>
            <a:r>
              <a:rPr lang="ru-RU" sz="2000" dirty="0">
                <a:ea typeface="Helvetica Neue" panose="02000503000000020004" pitchFamily="2" charset="0"/>
                <a:cs typeface="Helvetica Neue" panose="02000503000000020004" pitchFamily="2" charset="0"/>
              </a:rPr>
              <a:t> для оценки трудозатрат.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8000BEA-6D39-CA44-833D-34E2E34670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908452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502563-780D-9A4C-8688-21BD4E6EF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8</a:t>
            </a:fld>
            <a:endParaRPr lang="ru-RU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5244247D-458B-804E-8660-B8C8BACFDC3F}"/>
              </a:ext>
            </a:extLst>
          </p:cNvPr>
          <p:cNvSpPr txBox="1">
            <a:spLocks/>
          </p:cNvSpPr>
          <p:nvPr/>
        </p:nvSpPr>
        <p:spPr>
          <a:xfrm>
            <a:off x="-1" y="-16805"/>
            <a:ext cx="12192001" cy="94120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latin typeface="+mn-lt"/>
              </a:rPr>
              <a:t>	</a:t>
            </a:r>
            <a:r>
              <a:rPr lang="ru-RU" sz="3200" b="1" dirty="0">
                <a:latin typeface="+mn-lt"/>
              </a:rPr>
              <a:t>Алгоритм ПО исследования быстродействия средств 	проектирования ПО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C1B6FE-0157-D842-B40B-5230337F32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7" y="68686"/>
            <a:ext cx="811437" cy="7920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108A182-E882-F649-9105-60A469C17A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37130"/>
            <a:ext cx="697948" cy="823580"/>
          </a:xfrm>
          <a:prstGeom prst="rect">
            <a:avLst/>
          </a:prstGeom>
          <a:effectLst/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E29ABD6-DB4B-482A-A5EF-714E3A90A9ED}"/>
              </a:ext>
            </a:extLst>
          </p:cNvPr>
          <p:cNvSpPr txBox="1"/>
          <p:nvPr/>
        </p:nvSpPr>
        <p:spPr>
          <a:xfrm>
            <a:off x="8954814" y="1120676"/>
            <a:ext cx="3041537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dirty="0"/>
              <a:t>Существующие решения по измерению быстродействия средств проектирования ПО </a:t>
            </a:r>
            <a:r>
              <a:rPr lang="ru-RU" dirty="0">
                <a:solidFill>
                  <a:srgbClr val="C00000"/>
                </a:solidFill>
              </a:rPr>
              <a:t>не поддерживают </a:t>
            </a:r>
            <a:r>
              <a:rPr lang="ru-RU" dirty="0"/>
              <a:t>возможность снижения влияния процессов, происходящих в ОС.</a:t>
            </a:r>
          </a:p>
          <a:p>
            <a:pPr algn="just"/>
            <a:endParaRPr lang="ru-RU" dirty="0"/>
          </a:p>
          <a:p>
            <a:pPr algn="just"/>
            <a:r>
              <a:rPr lang="ru-RU" b="1" dirty="0"/>
              <a:t>Использование контейнеризации с помощью </a:t>
            </a:r>
            <a:r>
              <a:rPr lang="en-US" b="1" dirty="0"/>
              <a:t>Docker </a:t>
            </a:r>
            <a:r>
              <a:rPr lang="ru-RU" b="1" dirty="0"/>
              <a:t>позволит снизить систематическую погрешность вызываемую окружением, в котором проводится исследование, за счет создания идентичных условий для каждого из измерений.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12147A68-9CCB-4BD8-9F59-780ABF7891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99" y="1009888"/>
            <a:ext cx="8871197" cy="5632912"/>
          </a:xfrm>
        </p:spPr>
      </p:pic>
    </p:spTree>
    <p:extLst>
      <p:ext uri="{BB962C8B-B14F-4D97-AF65-F5344CB8AC3E}">
        <p14:creationId xmlns:p14="http://schemas.microsoft.com/office/powerpoint/2010/main" val="30518406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502563-780D-9A4C-8688-21BD4E6EF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9</a:t>
            </a:fld>
            <a:endParaRPr lang="ru-RU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5244247D-458B-804E-8660-B8C8BACFDC3F}"/>
              </a:ext>
            </a:extLst>
          </p:cNvPr>
          <p:cNvSpPr txBox="1">
            <a:spLocks/>
          </p:cNvSpPr>
          <p:nvPr/>
        </p:nvSpPr>
        <p:spPr>
          <a:xfrm>
            <a:off x="-1" y="-16805"/>
            <a:ext cx="12192001" cy="94120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latin typeface="+mn-lt"/>
              </a:rPr>
              <a:t>	</a:t>
            </a:r>
            <a:r>
              <a:rPr lang="ru-RU" sz="3600" b="1" dirty="0">
                <a:latin typeface="+mn-lt"/>
              </a:rPr>
              <a:t>Иерархический дескриптор конфигурации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C1B6FE-0157-D842-B40B-5230337F32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7" y="68686"/>
            <a:ext cx="811437" cy="7920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108A182-E882-F649-9105-60A469C17A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37130"/>
            <a:ext cx="697948" cy="823580"/>
          </a:xfrm>
          <a:prstGeom prst="rect">
            <a:avLst/>
          </a:prstGeom>
          <a:effectLst/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1618612-E936-4B6A-B4AA-3152A2839B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5062" y="1656219"/>
            <a:ext cx="7481876" cy="508511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1BF13A0-A3DE-478A-932F-41E0B33D3784}"/>
              </a:ext>
            </a:extLst>
          </p:cNvPr>
          <p:cNvSpPr txBox="1"/>
          <p:nvPr/>
        </p:nvSpPr>
        <p:spPr>
          <a:xfrm>
            <a:off x="83617" y="1009888"/>
            <a:ext cx="119681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dirty="0"/>
              <a:t>Пример структуры четырехуровневого иерархического дескриптора конфигурации для проведения исследования быстродействия средств проектирования ПО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6312FD4-8808-48E1-883B-4DA090AA70F6}"/>
              </a:ext>
            </a:extLst>
          </p:cNvPr>
          <p:cNvCxnSpPr>
            <a:cxnSpLocks/>
          </p:cNvCxnSpPr>
          <p:nvPr/>
        </p:nvCxnSpPr>
        <p:spPr>
          <a:xfrm flipV="1">
            <a:off x="1860331" y="2547709"/>
            <a:ext cx="1198179" cy="23332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587190E-F767-498B-9E63-C34219B64098}"/>
              </a:ext>
            </a:extLst>
          </p:cNvPr>
          <p:cNvCxnSpPr>
            <a:cxnSpLocks/>
          </p:cNvCxnSpPr>
          <p:nvPr/>
        </p:nvCxnSpPr>
        <p:spPr>
          <a:xfrm>
            <a:off x="1765738" y="3077429"/>
            <a:ext cx="1248629" cy="147565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410646B-322B-4936-B3E1-B73921A84E4A}"/>
              </a:ext>
            </a:extLst>
          </p:cNvPr>
          <p:cNvSpPr txBox="1"/>
          <p:nvPr/>
        </p:nvSpPr>
        <p:spPr>
          <a:xfrm>
            <a:off x="42108" y="2413965"/>
            <a:ext cx="19142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1 уровень: Средство проектирования</a:t>
            </a:r>
          </a:p>
          <a:p>
            <a:pPr algn="just"/>
            <a:r>
              <a:rPr lang="ru-RU" dirty="0"/>
              <a:t> ПО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9202377-F438-4FB8-B34E-E66E21A9852C}"/>
              </a:ext>
            </a:extLst>
          </p:cNvPr>
          <p:cNvCxnSpPr>
            <a:cxnSpLocks/>
          </p:cNvCxnSpPr>
          <p:nvPr/>
        </p:nvCxnSpPr>
        <p:spPr>
          <a:xfrm flipV="1">
            <a:off x="1956348" y="5199412"/>
            <a:ext cx="1198179" cy="23332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6E85094-92E8-417C-98F1-BF2238521462}"/>
              </a:ext>
            </a:extLst>
          </p:cNvPr>
          <p:cNvCxnSpPr>
            <a:cxnSpLocks/>
          </p:cNvCxnSpPr>
          <p:nvPr/>
        </p:nvCxnSpPr>
        <p:spPr>
          <a:xfrm>
            <a:off x="2099967" y="5662974"/>
            <a:ext cx="1054560" cy="46665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0EE6514-1A1E-4E3F-B5EC-3DC1D854CE4E}"/>
              </a:ext>
            </a:extLst>
          </p:cNvPr>
          <p:cNvSpPr txBox="1"/>
          <p:nvPr/>
        </p:nvSpPr>
        <p:spPr>
          <a:xfrm>
            <a:off x="370031" y="5199412"/>
            <a:ext cx="19142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2 уровень</a:t>
            </a:r>
          </a:p>
          <a:p>
            <a:pPr algn="just"/>
            <a:r>
              <a:rPr lang="ru-RU" dirty="0"/>
              <a:t>Исследуемый алгоритм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1DC71B9-69C3-4D91-8655-2679FF7D1AC3}"/>
              </a:ext>
            </a:extLst>
          </p:cNvPr>
          <p:cNvCxnSpPr>
            <a:cxnSpLocks/>
          </p:cNvCxnSpPr>
          <p:nvPr/>
        </p:nvCxnSpPr>
        <p:spPr>
          <a:xfrm flipH="1">
            <a:off x="5536850" y="2926080"/>
            <a:ext cx="1431510" cy="22265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B3BFF53B-A561-4691-A227-DCF01B35EAC2}"/>
              </a:ext>
            </a:extLst>
          </p:cNvPr>
          <p:cNvSpPr txBox="1"/>
          <p:nvPr/>
        </p:nvSpPr>
        <p:spPr>
          <a:xfrm>
            <a:off x="7065722" y="2447324"/>
            <a:ext cx="19142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dirty="0"/>
              <a:t>3 уровень:</a:t>
            </a:r>
          </a:p>
          <a:p>
            <a:r>
              <a:rPr lang="ru-RU" dirty="0"/>
              <a:t>Файл с исходным кодом алгоритма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75ECBE4-9E42-410D-9F5D-DC2D95E9B8FE}"/>
              </a:ext>
            </a:extLst>
          </p:cNvPr>
          <p:cNvCxnSpPr>
            <a:cxnSpLocks/>
          </p:cNvCxnSpPr>
          <p:nvPr/>
        </p:nvCxnSpPr>
        <p:spPr>
          <a:xfrm flipH="1" flipV="1">
            <a:off x="8769379" y="3613424"/>
            <a:ext cx="1459209" cy="74416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290D83C-C306-4E93-91DB-FC0C37EF23C8}"/>
              </a:ext>
            </a:extLst>
          </p:cNvPr>
          <p:cNvCxnSpPr>
            <a:cxnSpLocks/>
          </p:cNvCxnSpPr>
          <p:nvPr/>
        </p:nvCxnSpPr>
        <p:spPr>
          <a:xfrm flipH="1">
            <a:off x="7857534" y="4477407"/>
            <a:ext cx="2378118" cy="110764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B68A576F-3C08-42B5-B7B8-B7CD20605128}"/>
              </a:ext>
            </a:extLst>
          </p:cNvPr>
          <p:cNvSpPr txBox="1"/>
          <p:nvPr/>
        </p:nvSpPr>
        <p:spPr>
          <a:xfrm>
            <a:off x="10235652" y="3814228"/>
            <a:ext cx="191424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dirty="0"/>
              <a:t>4 уровень:</a:t>
            </a:r>
          </a:p>
          <a:p>
            <a:pPr algn="just"/>
            <a:r>
              <a:rPr lang="ru-RU" dirty="0"/>
              <a:t>Команды для запуска алгоритма в оболочке ОС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0DF17BA-146B-436F-BF43-C4B4EAD44FE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1580" y="1676034"/>
            <a:ext cx="1651778" cy="1651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071433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3772</TotalTime>
  <Words>2895</Words>
  <Application>Microsoft Office PowerPoint</Application>
  <PresentationFormat>Widescreen</PresentationFormat>
  <Paragraphs>338</Paragraphs>
  <Slides>28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6" baseType="lpstr">
      <vt:lpstr>Arial</vt:lpstr>
      <vt:lpstr>Calibri</vt:lpstr>
      <vt:lpstr>Calibri Light</vt:lpstr>
      <vt:lpstr>Cambria Math</vt:lpstr>
      <vt:lpstr>Helvetica Neue</vt:lpstr>
      <vt:lpstr>Tahoma</vt:lpstr>
      <vt:lpstr>Times New Roman</vt:lpstr>
      <vt:lpstr>Тема Office</vt:lpstr>
      <vt:lpstr>Выпускная квалификационная работа магистра «Разработка эмулятора ядра MIPS с использованием современных средств и методов проектирования ПО»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/>
  <cp:lastModifiedBy>Kirill Kutaev</cp:lastModifiedBy>
  <cp:revision>379</cp:revision>
  <dcterms:created xsi:type="dcterms:W3CDTF">2021-05-29T20:28:04Z</dcterms:created>
  <dcterms:modified xsi:type="dcterms:W3CDTF">2024-03-23T19:26:44Z</dcterms:modified>
</cp:coreProperties>
</file>